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3" r:id="rId1"/>
    <p:sldMasterId id="2147483861" r:id="rId2"/>
    <p:sldMasterId id="2147483866" r:id="rId3"/>
  </p:sldMasterIdLst>
  <p:notesMasterIdLst>
    <p:notesMasterId r:id="rId34"/>
  </p:notesMasterIdLst>
  <p:handoutMasterIdLst>
    <p:handoutMasterId r:id="rId35"/>
  </p:handoutMasterIdLst>
  <p:sldIdLst>
    <p:sldId id="453" r:id="rId4"/>
    <p:sldId id="454" r:id="rId5"/>
    <p:sldId id="455" r:id="rId6"/>
    <p:sldId id="904" r:id="rId7"/>
    <p:sldId id="881" r:id="rId8"/>
    <p:sldId id="883" r:id="rId9"/>
    <p:sldId id="885" r:id="rId10"/>
    <p:sldId id="886" r:id="rId11"/>
    <p:sldId id="888" r:id="rId12"/>
    <p:sldId id="889" r:id="rId13"/>
    <p:sldId id="891" r:id="rId14"/>
    <p:sldId id="895" r:id="rId15"/>
    <p:sldId id="896" r:id="rId16"/>
    <p:sldId id="900" r:id="rId17"/>
    <p:sldId id="901" r:id="rId18"/>
    <p:sldId id="897" r:id="rId19"/>
    <p:sldId id="898" r:id="rId20"/>
    <p:sldId id="487" r:id="rId21"/>
    <p:sldId id="877" r:id="rId22"/>
    <p:sldId id="876" r:id="rId23"/>
    <p:sldId id="879" r:id="rId24"/>
    <p:sldId id="905" r:id="rId25"/>
    <p:sldId id="893" r:id="rId26"/>
    <p:sldId id="892" r:id="rId27"/>
    <p:sldId id="908" r:id="rId28"/>
    <p:sldId id="906" r:id="rId29"/>
    <p:sldId id="907" r:id="rId30"/>
    <p:sldId id="279" r:id="rId31"/>
    <p:sldId id="280" r:id="rId32"/>
    <p:sldId id="281" r:id="rId33"/>
  </p:sldIdLst>
  <p:sldSz cx="12192000" cy="6858000"/>
  <p:notesSz cx="10234613" cy="70993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FA3"/>
    <a:srgbClr val="99FF79"/>
    <a:srgbClr val="66FF33"/>
    <a:srgbClr val="336600"/>
    <a:srgbClr val="3333FF"/>
    <a:srgbClr val="B2B2B2"/>
    <a:srgbClr val="990033"/>
    <a:srgbClr val="FF6600"/>
    <a:srgbClr val="FF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E6CB9-5231-446C-B24F-C259F2CFA32F}" v="20" dt="2025-02-18T03:08:01.9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41" autoAdjust="0"/>
    <p:restoredTop sz="95262" autoAdjust="0"/>
  </p:normalViewPr>
  <p:slideViewPr>
    <p:cSldViewPr>
      <p:cViewPr varScale="1">
        <p:scale>
          <a:sx n="78" d="100"/>
          <a:sy n="78" d="100"/>
        </p:scale>
        <p:origin x="72" y="28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254" y="-84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中川 許" userId="f70c6722a288a8cf" providerId="LiveId" clId="{870E6CB9-5231-446C-B24F-C259F2CFA32F}"/>
    <pc:docChg chg="custSel modSld">
      <pc:chgData name="中川 許" userId="f70c6722a288a8cf" providerId="LiveId" clId="{870E6CB9-5231-446C-B24F-C259F2CFA32F}" dt="2025-02-18T03:08:01.999" v="118" actId="1076"/>
      <pc:docMkLst>
        <pc:docMk/>
      </pc:docMkLst>
      <pc:sldChg chg="modSp mod">
        <pc:chgData name="中川 許" userId="f70c6722a288a8cf" providerId="LiveId" clId="{870E6CB9-5231-446C-B24F-C259F2CFA32F}" dt="2025-02-18T03:08:01.999" v="118" actId="1076"/>
        <pc:sldMkLst>
          <pc:docMk/>
          <pc:sldMk cId="0" sldId="279"/>
        </pc:sldMkLst>
        <pc:spChg chg="mod">
          <ac:chgData name="中川 許" userId="f70c6722a288a8cf" providerId="LiveId" clId="{870E6CB9-5231-446C-B24F-C259F2CFA32F}" dt="2025-02-18T03:07:52.799" v="116" actId="14100"/>
          <ac:spMkLst>
            <pc:docMk/>
            <pc:sldMk cId="0" sldId="279"/>
            <ac:spMk id="94211" creationId="{00000000-0000-0000-0000-000000000000}"/>
          </ac:spMkLst>
        </pc:spChg>
        <pc:picChg chg="mod">
          <ac:chgData name="中川 許" userId="f70c6722a288a8cf" providerId="LiveId" clId="{870E6CB9-5231-446C-B24F-C259F2CFA32F}" dt="2025-02-18T03:08:01.999" v="118" actId="1076"/>
          <ac:picMkLst>
            <pc:docMk/>
            <pc:sldMk cId="0" sldId="279"/>
            <ac:picMk id="1026" creationId="{D0795458-CADB-4969-B5AB-A39E558DD005}"/>
          </ac:picMkLst>
        </pc:picChg>
      </pc:sldChg>
      <pc:sldChg chg="delSp mod modAnim">
        <pc:chgData name="中川 許" userId="f70c6722a288a8cf" providerId="LiveId" clId="{870E6CB9-5231-446C-B24F-C259F2CFA32F}" dt="2025-02-18T02:51:46.854" v="8"/>
        <pc:sldMkLst>
          <pc:docMk/>
          <pc:sldMk cId="4060021428" sldId="881"/>
        </pc:sldMkLst>
        <pc:picChg chg="del">
          <ac:chgData name="中川 許" userId="f70c6722a288a8cf" providerId="LiveId" clId="{870E6CB9-5231-446C-B24F-C259F2CFA32F}" dt="2025-02-18T02:51:20.718" v="5" actId="478"/>
          <ac:picMkLst>
            <pc:docMk/>
            <pc:sldMk cId="4060021428" sldId="881"/>
            <ac:picMk id="5" creationId="{6397F46E-7F0E-4AE1-9A11-46954FC5306C}"/>
          </ac:picMkLst>
        </pc:picChg>
      </pc:sldChg>
      <pc:sldChg chg="addSp delSp modSp mod delAnim modAnim">
        <pc:chgData name="中川 許" userId="f70c6722a288a8cf" providerId="LiveId" clId="{870E6CB9-5231-446C-B24F-C259F2CFA32F}" dt="2025-02-18T03:00:00.028" v="61"/>
        <pc:sldMkLst>
          <pc:docMk/>
          <pc:sldMk cId="3339567269" sldId="883"/>
        </pc:sldMkLst>
        <pc:grpChg chg="del">
          <ac:chgData name="中川 許" userId="f70c6722a288a8cf" providerId="LiveId" clId="{870E6CB9-5231-446C-B24F-C259F2CFA32F}" dt="2025-02-18T02:58:17.030" v="29" actId="478"/>
          <ac:grpSpMkLst>
            <pc:docMk/>
            <pc:sldMk cId="3339567269" sldId="883"/>
            <ac:grpSpMk id="2" creationId="{00000000-0000-0000-0000-000000000000}"/>
          </ac:grpSpMkLst>
        </pc:grpChg>
        <pc:grpChg chg="del">
          <ac:chgData name="中川 許" userId="f70c6722a288a8cf" providerId="LiveId" clId="{870E6CB9-5231-446C-B24F-C259F2CFA32F}" dt="2025-02-18T02:58:29.213" v="47" actId="478"/>
          <ac:grpSpMkLst>
            <pc:docMk/>
            <pc:sldMk cId="3339567269" sldId="883"/>
            <ac:grpSpMk id="3" creationId="{00000000-0000-0000-0000-000000000000}"/>
          </ac:grpSpMkLst>
        </pc:grpChg>
        <pc:grpChg chg="add mod">
          <ac:chgData name="中川 許" userId="f70c6722a288a8cf" providerId="LiveId" clId="{870E6CB9-5231-446C-B24F-C259F2CFA32F}" dt="2025-02-18T02:59:27.839" v="57" actId="164"/>
          <ac:grpSpMkLst>
            <pc:docMk/>
            <pc:sldMk cId="3339567269" sldId="883"/>
            <ac:grpSpMk id="13" creationId="{281B2D18-296A-6476-2539-0A5901914842}"/>
          </ac:grpSpMkLst>
        </pc:grpChg>
        <pc:grpChg chg="add mod">
          <ac:chgData name="中川 許" userId="f70c6722a288a8cf" providerId="LiveId" clId="{870E6CB9-5231-446C-B24F-C259F2CFA32F}" dt="2025-02-18T02:59:39.842" v="58" actId="164"/>
          <ac:grpSpMkLst>
            <pc:docMk/>
            <pc:sldMk cId="3339567269" sldId="883"/>
            <ac:grpSpMk id="14" creationId="{D1DD36A5-C1F0-CD37-A61C-74D02E623CCD}"/>
          </ac:grpSpMkLst>
        </pc:grpChg>
        <pc:picChg chg="del mod topLvl">
          <ac:chgData name="中川 許" userId="f70c6722a288a8cf" providerId="LiveId" clId="{870E6CB9-5231-446C-B24F-C259F2CFA32F}" dt="2025-02-18T02:58:17.030" v="29" actId="478"/>
          <ac:picMkLst>
            <pc:docMk/>
            <pc:sldMk cId="3339567269" sldId="883"/>
            <ac:picMk id="6" creationId="{00000000-0000-0000-0000-000000000000}"/>
          </ac:picMkLst>
        </pc:picChg>
        <pc:picChg chg="del topLvl">
          <ac:chgData name="中川 許" userId="f70c6722a288a8cf" providerId="LiveId" clId="{870E6CB9-5231-446C-B24F-C259F2CFA32F}" dt="2025-02-18T02:58:29.213" v="47" actId="478"/>
          <ac:picMkLst>
            <pc:docMk/>
            <pc:sldMk cId="3339567269" sldId="883"/>
            <ac:picMk id="7" creationId="{00000000-0000-0000-0000-000000000000}"/>
          </ac:picMkLst>
        </pc:picChg>
        <pc:picChg chg="add mod">
          <ac:chgData name="中川 許" userId="f70c6722a288a8cf" providerId="LiveId" clId="{870E6CB9-5231-446C-B24F-C259F2CFA32F}" dt="2025-02-18T02:59:27.839" v="57" actId="164"/>
          <ac:picMkLst>
            <pc:docMk/>
            <pc:sldMk cId="3339567269" sldId="883"/>
            <ac:picMk id="8" creationId="{2FE72E5B-5CE9-82E8-77C0-F721A11FB9C8}"/>
          </ac:picMkLst>
        </pc:picChg>
        <pc:picChg chg="mod topLvl">
          <ac:chgData name="中川 許" userId="f70c6722a288a8cf" providerId="LiveId" clId="{870E6CB9-5231-446C-B24F-C259F2CFA32F}" dt="2025-02-18T02:59:39.842" v="58" actId="164"/>
          <ac:picMkLst>
            <pc:docMk/>
            <pc:sldMk cId="3339567269" sldId="883"/>
            <ac:picMk id="9" creationId="{00000000-0000-0000-0000-000000000000}"/>
          </ac:picMkLst>
        </pc:picChg>
        <pc:picChg chg="mod topLvl">
          <ac:chgData name="中川 許" userId="f70c6722a288a8cf" providerId="LiveId" clId="{870E6CB9-5231-446C-B24F-C259F2CFA32F}" dt="2025-02-18T02:59:39.842" v="58" actId="164"/>
          <ac:picMkLst>
            <pc:docMk/>
            <pc:sldMk cId="3339567269" sldId="883"/>
            <ac:picMk id="10" creationId="{00000000-0000-0000-0000-000000000000}"/>
          </ac:picMkLst>
        </pc:picChg>
        <pc:picChg chg="add mod">
          <ac:chgData name="中川 許" userId="f70c6722a288a8cf" providerId="LiveId" clId="{870E6CB9-5231-446C-B24F-C259F2CFA32F}" dt="2025-02-18T02:59:27.839" v="57" actId="164"/>
          <ac:picMkLst>
            <pc:docMk/>
            <pc:sldMk cId="3339567269" sldId="883"/>
            <ac:picMk id="12" creationId="{99AC481E-672C-E060-7477-8EF7554E5DAF}"/>
          </ac:picMkLst>
        </pc:picChg>
      </pc:sldChg>
      <pc:sldChg chg="delSp modSp mod delAnim">
        <pc:chgData name="中川 許" userId="f70c6722a288a8cf" providerId="LiveId" clId="{870E6CB9-5231-446C-B24F-C259F2CFA32F}" dt="2025-02-18T02:50:27.213" v="4" actId="1076"/>
        <pc:sldMkLst>
          <pc:docMk/>
          <pc:sldMk cId="2999137565" sldId="904"/>
        </pc:sldMkLst>
        <pc:grpChg chg="del">
          <ac:chgData name="中川 許" userId="f70c6722a288a8cf" providerId="LiveId" clId="{870E6CB9-5231-446C-B24F-C259F2CFA32F}" dt="2025-02-18T02:50:11.364" v="0" actId="478"/>
          <ac:grpSpMkLst>
            <pc:docMk/>
            <pc:sldMk cId="2999137565" sldId="904"/>
            <ac:grpSpMk id="13" creationId="{00000000-0000-0000-0000-000000000000}"/>
          </ac:grpSpMkLst>
        </pc:grpChg>
        <pc:picChg chg="mod">
          <ac:chgData name="中川 許" userId="f70c6722a288a8cf" providerId="LiveId" clId="{870E6CB9-5231-446C-B24F-C259F2CFA32F}" dt="2025-02-18T02:50:27.213" v="4" actId="1076"/>
          <ac:picMkLst>
            <pc:docMk/>
            <pc:sldMk cId="2999137565" sldId="904"/>
            <ac:picMk id="8" creationId="{00000000-0000-0000-0000-000000000000}"/>
          </ac:picMkLst>
        </pc:picChg>
        <pc:picChg chg="del">
          <ac:chgData name="中川 許" userId="f70c6722a288a8cf" providerId="LiveId" clId="{870E6CB9-5231-446C-B24F-C259F2CFA32F}" dt="2025-02-18T02:50:13.223" v="1" actId="478"/>
          <ac:picMkLst>
            <pc:docMk/>
            <pc:sldMk cId="2999137565" sldId="904"/>
            <ac:picMk id="10" creationId="{8AFF153E-ACB0-4F5F-BCE8-AB9034028E33}"/>
          </ac:picMkLst>
        </pc:picChg>
      </pc:sldChg>
      <pc:sldChg chg="modSp mod">
        <pc:chgData name="中川 許" userId="f70c6722a288a8cf" providerId="LiveId" clId="{870E6CB9-5231-446C-B24F-C259F2CFA32F}" dt="2025-02-18T03:05:29.537" v="75" actId="27636"/>
        <pc:sldMkLst>
          <pc:docMk/>
          <pc:sldMk cId="148437738" sldId="907"/>
        </pc:sldMkLst>
        <pc:spChg chg="mod">
          <ac:chgData name="中川 許" userId="f70c6722a288a8cf" providerId="LiveId" clId="{870E6CB9-5231-446C-B24F-C259F2CFA32F}" dt="2025-02-18T03:05:29.537" v="75" actId="27636"/>
          <ac:spMkLst>
            <pc:docMk/>
            <pc:sldMk cId="148437738" sldId="907"/>
            <ac:spMk id="9421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fld id="{5FF5AA11-6FE7-4D92-860D-F09A5A1025BA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5915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51138" y="531813"/>
            <a:ext cx="47307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38" y="3371850"/>
            <a:ext cx="8186737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/>
              <a:t>Click to edit Master text styles</a:t>
            </a:r>
          </a:p>
          <a:p>
            <a:pPr lvl="1"/>
            <a:r>
              <a:rPr lang="tr-TR"/>
              <a:t>Second level</a:t>
            </a:r>
          </a:p>
          <a:p>
            <a:pPr lvl="2"/>
            <a:r>
              <a:rPr lang="tr-TR"/>
              <a:t>Third level</a:t>
            </a:r>
          </a:p>
          <a:p>
            <a:pPr lvl="3"/>
            <a:r>
              <a:rPr lang="tr-TR"/>
              <a:t>Fourth level</a:t>
            </a:r>
          </a:p>
          <a:p>
            <a:pPr lvl="4"/>
            <a:r>
              <a:rPr lang="tr-TR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fld id="{8B153843-1CF4-4938-B773-3DA6477B563D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5625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1A53B6-47EC-4150-AE8A-CF135E85D9DB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034749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2713" y="752475"/>
            <a:ext cx="6572250" cy="3697288"/>
          </a:xfrm>
          <a:ln/>
        </p:spPr>
      </p:sp>
      <p:sp>
        <p:nvSpPr>
          <p:cNvPr id="3277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47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A93C09-A49E-4CCC-B8FF-FE464AF4428E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0750" cy="2662237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17866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0750" cy="26622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柴油、引擎、輪胎（化學、物理、機械、電機）</a:t>
            </a:r>
            <a:endParaRPr lang="en-US" altLang="zh-TW" dirty="0"/>
          </a:p>
          <a:p>
            <a:r>
              <a:rPr lang="zh-TW" altLang="en-US" dirty="0"/>
              <a:t>耕耘機推陳出新，一代比一代進步，效能更好</a:t>
            </a:r>
            <a:endParaRPr lang="en-US" altLang="zh-TW" dirty="0"/>
          </a:p>
          <a:p>
            <a:r>
              <a:rPr lang="zh-TW" altLang="en-US" dirty="0"/>
              <a:t>怎樣可改良耕耘機的效</a:t>
            </a:r>
            <a:r>
              <a:rPr lang="en-US" altLang="zh-TW" dirty="0"/>
              <a:t>(</a:t>
            </a:r>
            <a:r>
              <a:rPr lang="zh-TW" altLang="en-US" dirty="0"/>
              <a:t>功</a:t>
            </a:r>
            <a:r>
              <a:rPr lang="en-US" altLang="zh-TW" dirty="0"/>
              <a:t>)</a:t>
            </a:r>
            <a:r>
              <a:rPr lang="zh-TW" altLang="en-US" dirty="0"/>
              <a:t>能？須徹底了解其缺點、限制、運作原理。</a:t>
            </a:r>
            <a:endParaRPr lang="en-US" altLang="zh-TW" dirty="0"/>
          </a:p>
          <a:p>
            <a:r>
              <a:rPr lang="zh-TW" altLang="en-US" dirty="0"/>
              <a:t>想像</a:t>
            </a:r>
            <a:r>
              <a:rPr lang="en-US" altLang="zh-TW" dirty="0"/>
              <a:t>AI</a:t>
            </a:r>
            <a:r>
              <a:rPr lang="zh-TW" altLang="en-US" dirty="0"/>
              <a:t>模型是該耕耘機，要如何改善</a:t>
            </a:r>
            <a:r>
              <a:rPr lang="en-US" altLang="zh-TW" dirty="0"/>
              <a:t>AI</a:t>
            </a:r>
            <a:r>
              <a:rPr lang="zh-TW" altLang="en-US" dirty="0"/>
              <a:t>模型？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53843-1CF4-4938-B773-3DA6477B563D}" type="slidenum">
              <a:rPr kumimoji="0" lang="tr-TR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tr-T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284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0750" cy="26622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理論怎麼來的，理論有何用處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AFB9BB-ABFE-473A-B120-69F9F3BF6209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563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0750" cy="2662237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牛頓；重新研究為何蘋果會掉下來嗎？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CF233-F81A-4DAF-B79E-EA95AA12F851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330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2013</a:t>
            </a:r>
            <a:r>
              <a:rPr lang="zh-TW" altLang="en-US" dirty="0"/>
              <a:t>年媒體</a:t>
            </a:r>
            <a:r>
              <a:rPr lang="zh-TW" altLang="en-US"/>
              <a:t>人馮光遠</a:t>
            </a:r>
            <a:r>
              <a:rPr lang="zh-TW" altLang="en-US" dirty="0"/>
              <a:t>；</a:t>
            </a:r>
            <a:r>
              <a:rPr lang="en-US" altLang="zh-TW"/>
              <a:t>2018.3.21</a:t>
            </a:r>
            <a:r>
              <a:rPr lang="zh-TW" altLang="en-US" dirty="0"/>
              <a:t>最高法院判賠</a:t>
            </a:r>
            <a:r>
              <a:rPr lang="en-US" altLang="zh-TW" dirty="0"/>
              <a:t>50</a:t>
            </a:r>
            <a:r>
              <a:rPr lang="zh-TW" altLang="en-US" dirty="0"/>
              <a:t>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53843-1CF4-4938-B773-3DA6477B563D}" type="slidenum">
              <a:rPr kumimoji="0" lang="tr-TR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tr-T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827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: a concept of probability;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153843-1CF4-4938-B773-3DA6477B563D}" type="slidenum">
              <a:rPr kumimoji="0" lang="tr-TR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tr-TR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66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4092E4-E337-7C4F-8E44-30BAFDD3F0D5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35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DB075-2A86-44D0-B511-C5F96EBC61C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147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7/7/2014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kumimoji="0" lang="en-US">
                <a:solidFill>
                  <a:schemeClr val="accent1">
                    <a:tint val="20000"/>
                  </a:schemeClr>
                </a:solidFill>
              </a:rPr>
              <a:t>Lecture Notes for E Alpaydın 2014 Introduction to Machine Learning 3e © The MIT Press (V1.0)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EB635-B259-40B5-8F4E-7CFA290E2F8F}" type="slidenum">
              <a:rPr lang="zh-TW" altLang="en-US" smtClean="0">
                <a:solidFill>
                  <a:prstClr val="black"/>
                </a:solidFill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zh-TW" alt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533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深右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0708" y="1504931"/>
            <a:ext cx="11031016" cy="4948405"/>
          </a:xfrm>
        </p:spPr>
        <p:txBody>
          <a:bodyPr/>
          <a:lstStyle>
            <a:lvl1pPr>
              <a:defRPr sz="2400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000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67408" y="158100"/>
            <a:ext cx="10814992" cy="822628"/>
          </a:xfrm>
        </p:spPr>
        <p:txBody>
          <a:bodyPr/>
          <a:lstStyle>
            <a:lvl1pPr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305062" y="6598509"/>
            <a:ext cx="862228" cy="249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39DA5C-13A2-4125-AF3D-F36D9B32B26C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877782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2286000"/>
            <a:ext cx="12191999" cy="1165802"/>
          </a:xfrm>
        </p:spPr>
        <p:txBody>
          <a:bodyPr anchor="ctr"/>
          <a:lstStyle>
            <a:lvl1pPr algn="ctr">
              <a:defRPr sz="2600" b="1" cap="all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7819" y="3862677"/>
            <a:ext cx="11984180" cy="2205614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22105942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1947"/>
            <a:ext cx="10922000" cy="684766"/>
          </a:xfrm>
        </p:spPr>
        <p:txBody>
          <a:bodyPr/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608676"/>
            <a:ext cx="609600" cy="249324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380F808-E028-4409-AE44-3C40A6DCEC25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093833"/>
            <a:ext cx="11078464" cy="5597558"/>
          </a:xfrm>
        </p:spPr>
        <p:txBody>
          <a:bodyPr/>
          <a:lstStyle/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4BB33B4-9026-42F0-93DB-CB8F00501E45}"/>
              </a:ext>
            </a:extLst>
          </p:cNvPr>
          <p:cNvSpPr/>
          <p:nvPr userDrawn="1"/>
        </p:nvSpPr>
        <p:spPr>
          <a:xfrm>
            <a:off x="609600" y="940889"/>
            <a:ext cx="11582400" cy="95794"/>
          </a:xfrm>
          <a:prstGeom prst="rect">
            <a:avLst/>
          </a:prstGeom>
          <a:gradFill flip="none" rotWithShape="1">
            <a:gsLst>
              <a:gs pos="15000">
                <a:schemeClr val="accent1">
                  <a:lumMod val="89000"/>
                </a:schemeClr>
              </a:gs>
              <a:gs pos="41000">
                <a:schemeClr val="accent1">
                  <a:lumMod val="78000"/>
                  <a:alpha val="1000"/>
                </a:schemeClr>
              </a:gs>
            </a:gsLst>
            <a:lin ang="0" scaled="0"/>
            <a:tileRect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200" b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1367D928-3EC4-49E9-A448-7589CE432133}"/>
              </a:ext>
            </a:extLst>
          </p:cNvPr>
          <p:cNvSpPr txBox="1">
            <a:spLocks/>
          </p:cNvSpPr>
          <p:nvPr userDrawn="1"/>
        </p:nvSpPr>
        <p:spPr>
          <a:xfrm>
            <a:off x="0" y="941656"/>
            <a:ext cx="548640" cy="95027"/>
          </a:xfrm>
          <a:prstGeom prst="rect">
            <a:avLst/>
          </a:prstGeom>
          <a:solidFill>
            <a:srgbClr val="FFC000"/>
          </a:solidFill>
        </p:spPr>
        <p:txBody>
          <a:bodyPr vert="horz" anchor="ctr" anchorCtr="0">
            <a:normAutofit fontScale="25000" lnSpcReduction="20000"/>
          </a:bodyPr>
          <a:lstStyle>
            <a:defPPr>
              <a:defRPr lang="tr-TR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b="1" kern="1200">
                <a:solidFill>
                  <a:srgbClr val="FFFFFF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tx1"/>
                </a:solidFill>
                <a:latin typeface="Palatino Linotype" pitchFamily="18" charset="0"/>
                <a:ea typeface="+mn-ea"/>
                <a:cs typeface="+mn-cs"/>
              </a:defRPr>
            </a:lvl9pPr>
          </a:lstStyle>
          <a:p>
            <a:endParaRPr lang="tr-TR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42076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1946"/>
            <a:ext cx="11036440" cy="796617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9772" y="6608676"/>
            <a:ext cx="862228" cy="249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80F808-E028-4409-AE44-3C40A6DCEC25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126069"/>
            <a:ext cx="11036440" cy="5362122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4BB33B4-9026-42F0-93DB-CB8F00501E45}"/>
              </a:ext>
            </a:extLst>
          </p:cNvPr>
          <p:cNvSpPr/>
          <p:nvPr userDrawn="1"/>
        </p:nvSpPr>
        <p:spPr>
          <a:xfrm>
            <a:off x="0" y="948144"/>
            <a:ext cx="12192000" cy="95794"/>
          </a:xfrm>
          <a:prstGeom prst="rect">
            <a:avLst/>
          </a:prstGeom>
          <a:gradFill flip="none" rotWithShape="1">
            <a:gsLst>
              <a:gs pos="20000">
                <a:schemeClr val="accent1">
                  <a:lumMod val="75000"/>
                  <a:alpha val="0"/>
                </a:schemeClr>
              </a:gs>
              <a:gs pos="53000">
                <a:srgbClr val="355D8D"/>
              </a:gs>
              <a:gs pos="80000">
                <a:schemeClr val="accent1">
                  <a:lumMod val="7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96266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按一下以編輯母片子標題樣式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7/7/2014</a:t>
            </a:r>
            <a:endParaRPr lang="tr-T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Lecture Notes for E Alpaydın 2014 Introduction to Machine Learning 3e © The MIT Press (V1.0)</a:t>
            </a:r>
            <a:endParaRPr lang="tr-T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6665FC-0924-4C3A-856B-A566BE3F4461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880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95849B-5B8D-4701-B904-178A9E77F54C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7583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2286000"/>
            <a:ext cx="12191999" cy="1165802"/>
          </a:xfrm>
        </p:spPr>
        <p:txBody>
          <a:bodyPr anchor="ctr"/>
          <a:lstStyle>
            <a:lvl1pPr algn="ctr">
              <a:defRPr sz="2600" b="1" cap="all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7819" y="3862677"/>
            <a:ext cx="11984180" cy="2205614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24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269664755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兩側淡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22239"/>
            <a:ext cx="10972800" cy="786481"/>
          </a:xfrm>
        </p:spPr>
        <p:txBody>
          <a:bodyPr/>
          <a:lstStyle>
            <a:lvl1pPr algn="ctr">
              <a:defRPr sz="4400" b="1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109281"/>
            <a:ext cx="10972800" cy="5016886"/>
          </a:xfrm>
        </p:spPr>
        <p:txBody>
          <a:bodyPr/>
          <a:lstStyle>
            <a:lvl1pPr>
              <a:defRPr sz="2400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000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1" y="973281"/>
            <a:ext cx="12145433" cy="71438"/>
          </a:xfrm>
          <a:prstGeom prst="rect">
            <a:avLst/>
          </a:prstGeom>
          <a:gradFill rotWithShape="1">
            <a:gsLst>
              <a:gs pos="50000">
                <a:srgbClr val="148D8E"/>
              </a:gs>
              <a:gs pos="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40122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深右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22"/>
          </a:xfrm>
        </p:spPr>
        <p:txBody>
          <a:bodyPr/>
          <a:lstStyle>
            <a:lvl1pPr>
              <a:defRPr sz="2400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000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1" y="985981"/>
            <a:ext cx="12145433" cy="71438"/>
          </a:xfrm>
          <a:prstGeom prst="rect">
            <a:avLst/>
          </a:prstGeom>
          <a:gradFill rotWithShape="1">
            <a:gsLst>
              <a:gs pos="0">
                <a:srgbClr val="148D8E"/>
              </a:gs>
              <a:gs pos="6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 sz="180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09600" y="158100"/>
            <a:ext cx="10972800" cy="822628"/>
          </a:xfrm>
        </p:spPr>
        <p:txBody>
          <a:bodyPr/>
          <a:lstStyle>
            <a:lvl1pPr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305062" y="6598509"/>
            <a:ext cx="862228" cy="249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39DA5C-13A2-4125-AF3D-F36D9B32B26C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1179440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88900"/>
            <a:ext cx="10871200" cy="990600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142472"/>
            <a:ext cx="711200" cy="2444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F4C409-C017-451C-B236-E185BBA6E0E4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無線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sz="4400" b="1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000"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baseline="0">
                <a:solidFill>
                  <a:srgbClr val="0033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4910411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BF0E594-9508-4F75-8FB2-7E9FCE92EA3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60FE00C-4B8F-47F3-A16C-D0D9B116FB63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CE4C0FC-FB5E-4CD8-96B8-6699BA0E3345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C4B51A6-28A7-47F6-AE2C-F4B123EFE55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95849B-5B8D-4701-B904-178A9E77F54C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FE715C-B3C6-4904-A8B1-DB4C55920D83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CE1536C-8D64-4D00-A372-4396C9E22901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07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383348"/>
            <a:ext cx="10871200" cy="47431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14681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9" name="Rectangle 8"/>
          <p:cNvSpPr/>
          <p:nvPr/>
        </p:nvSpPr>
        <p:spPr>
          <a:xfrm>
            <a:off x="787400" y="11404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32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3887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4DA0FD2-D456-4FC5-A587-87644C4EB2D1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900" r:id="rId10"/>
    <p:sldLayoutId id="214748390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09600" y="83501"/>
            <a:ext cx="10972800" cy="95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271452"/>
            <a:ext cx="10972800" cy="54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329772" y="6563905"/>
            <a:ext cx="862228" cy="249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39DA5C-13A2-4125-AF3D-F36D9B32B26C}" type="slidenum">
              <a:rPr kumimoji="0" lang="zh-TW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84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902" r:id="rId5"/>
  </p:sldLayoutIdLst>
  <p:transition>
    <p:fade thruBlk="1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 baseline="0">
          <a:solidFill>
            <a:srgbClr val="000099"/>
          </a:solidFill>
          <a:latin typeface="Calibri" panose="020F0502020204030204" pitchFamily="34" charset="0"/>
          <a:ea typeface="微軟正黑體" panose="020B0604030504040204" pitchFamily="34" charset="-120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329772" y="6563905"/>
            <a:ext cx="862228" cy="2493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39DA5C-13A2-4125-AF3D-F36D9B32B26C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65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1" r:id="rId4"/>
  </p:sldLayoutIdLst>
  <p:transition>
    <p:fade thruBlk="1"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50" kern="12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0099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rgbClr val="000099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rgbClr val="000099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rgbClr val="000099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rgbClr val="000099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succ@yuntech.edu.t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resources/docs/python" TargetMode="External"/><Relationship Id="rId2" Type="http://schemas.openxmlformats.org/officeDocument/2006/relationships/hyperlink" Target="https://www.w3schools.com/python/default.asp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ics.uci.edu/~mlearn/MLRepository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ml-book.github.io/" TargetMode="External"/><Relationship Id="rId2" Type="http://schemas.openxmlformats.org/officeDocument/2006/relationships/hyperlink" Target="https://www.youtube.com/@HungyiLeeNT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mlr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7568" y="1772816"/>
            <a:ext cx="8496944" cy="1165802"/>
          </a:xfrm>
        </p:spPr>
        <p:txBody>
          <a:bodyPr/>
          <a:lstStyle/>
          <a:p>
            <a:pPr algn="ctr" eaLnBrk="1" hangingPunct="1"/>
            <a:r>
              <a:rPr lang="en-US" altLang="zh-TW" sz="6600" dirty="0">
                <a:latin typeface="+mj-lt"/>
              </a:rPr>
              <a:t>Machine</a:t>
            </a:r>
            <a:r>
              <a:rPr lang="en-US" altLang="zh-TW" sz="6600" dirty="0">
                <a:latin typeface="Tw Cen MT" panose="020B0602020104020603" pitchFamily="34" charset="0"/>
              </a:rPr>
              <a:t> Learning</a:t>
            </a:r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3647728" y="3429000"/>
            <a:ext cx="6408713" cy="2205614"/>
          </a:xfrm>
        </p:spPr>
        <p:txBody>
          <a:bodyPr/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zh-TW" altLang="en-US" sz="3200" dirty="0"/>
              <a:t>許中川</a:t>
            </a:r>
            <a:endParaRPr lang="en-US" altLang="zh-TW" sz="3200" dirty="0"/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zh-TW" altLang="en-US" sz="3200" dirty="0"/>
              <a:t>資訊</a:t>
            </a:r>
            <a:r>
              <a:rPr lang="zh-TW" altLang="en-US" sz="3200"/>
              <a:t>管理系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73068031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16864" y="228600"/>
            <a:ext cx="7367368" cy="990600"/>
          </a:xfrm>
        </p:spPr>
        <p:txBody>
          <a:bodyPr/>
          <a:lstStyle/>
          <a:p>
            <a:r>
              <a:rPr lang="zh-TW" altLang="en-US" dirty="0"/>
              <a:t>數學及其功用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05664" y="1165224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755818-04D8-4B88-B8CD-A750B271AC93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1828800"/>
          </a:xfrm>
        </p:spPr>
        <p:txBody>
          <a:bodyPr/>
          <a:lstStyle/>
          <a:p>
            <a:r>
              <a:rPr lang="zh-TW" altLang="en-US" dirty="0"/>
              <a:t>和中文、英文一樣，數學只是另外一種語言</a:t>
            </a:r>
            <a:endParaRPr lang="en-US" altLang="zh-TW" dirty="0"/>
          </a:p>
          <a:p>
            <a:r>
              <a:rPr lang="zh-TW" altLang="en-US" dirty="0"/>
              <a:t>功用：表達想法、溝通</a:t>
            </a:r>
            <a:endParaRPr lang="en-US" altLang="zh-TW" dirty="0"/>
          </a:p>
          <a:p>
            <a:r>
              <a:rPr lang="zh-TW" altLang="en-US" dirty="0"/>
              <a:t>特性：明確、簡潔、可計算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4">
                <a:extLst>
                  <a:ext uri="{FF2B5EF4-FFF2-40B4-BE49-F238E27FC236}">
                    <a16:creationId xmlns:a16="http://schemas.microsoft.com/office/drawing/2014/main" id="{F9F2B1B1-D1DB-45B3-BA52-9DBCCA10E2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1329" y="3319884"/>
                <a:ext cx="8424936" cy="144016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20040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F3A447"/>
                  </a:buClr>
                  <a:buSzPct val="60000"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/>
                    <a:ea typeface="微軟正黑體" panose="020B0604030504040204" pitchFamily="34" charset="-120"/>
                    <a:cs typeface="+mn-cs"/>
                  </a:rPr>
                  <a:t>從一百個實數中，找出最大值</a:t>
                </a: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微軟正黑體" panose="020B0604030504040204" pitchFamily="34" charset="-120"/>
                  <a:cs typeface="+mn-cs"/>
                </a:endParaRPr>
              </a:p>
              <a:p>
                <a:pPr marL="320040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F3A447"/>
                  </a:buClr>
                  <a:buSzPct val="60000"/>
                  <a:buFont typeface="Wingdings" panose="05000000000000000000" pitchFamily="2" charset="2"/>
                  <a:buChar char="l"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/>
                    <a:ea typeface="微軟正黑體" panose="020B0604030504040204" pitchFamily="34" charset="-120"/>
                    <a:cs typeface="+mn-cs"/>
                  </a:rPr>
                  <a:t>To find the maximum value from one-hundred real numbers</a:t>
                </a:r>
              </a:p>
              <a:p>
                <a:pPr marL="320040" marR="0" lvl="0" indent="-320040" algn="l" defTabSz="914400" rtl="0" eaLnBrk="1" fontAlgn="auto" latinLnBrk="0" hangingPunct="1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F3A447"/>
                  </a:buClr>
                  <a:buSzPct val="60000"/>
                  <a:buFont typeface="Wingdings" panose="05000000000000000000" pitchFamily="2" charset="2"/>
                  <a:buChar char="l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𝑚𝑎𝑥</m:t>
                        </m:r>
                      </m:sub>
                    </m:sSub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zh-TW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zh-TW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𝑅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,1≤</m:t>
                    </m:r>
                    <m:r>
                      <a:rPr kumimoji="0" lang="en-US" altLang="zh-TW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"/>
                    <a:ea typeface="微軟正黑體" panose="020B0604030504040204" pitchFamily="34" charset="-120"/>
                    <a:cs typeface="+mn-cs"/>
                  </a:rPr>
                  <a:t>100.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微軟正黑體" panose="020B0604030504040204" pitchFamily="34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內容版面配置區 4">
                <a:extLst>
                  <a:ext uri="{FF2B5EF4-FFF2-40B4-BE49-F238E27FC236}">
                    <a16:creationId xmlns:a16="http://schemas.microsoft.com/office/drawing/2014/main" id="{F9F2B1B1-D1DB-45B3-BA52-9DBCCA10E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29" y="3319884"/>
                <a:ext cx="8424936" cy="1440160"/>
              </a:xfrm>
              <a:prstGeom prst="rect">
                <a:avLst/>
              </a:prstGeom>
              <a:blipFill>
                <a:blip r:embed="rId3"/>
                <a:stretch>
                  <a:fillRect l="-145" t="-3814" b="-46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ACE23A83-B244-4737-AEFB-597A79295D30}"/>
              </a:ext>
            </a:extLst>
          </p:cNvPr>
          <p:cNvSpPr/>
          <p:nvPr/>
        </p:nvSpPr>
        <p:spPr>
          <a:xfrm>
            <a:off x="1211329" y="5030038"/>
            <a:ext cx="4884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金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OO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與馬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OO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有特殊性關係！？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itchFamily="18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F46DC3-3C9A-42AF-A956-48EAFA3E5DAF}"/>
              </a:ext>
            </a:extLst>
          </p:cNvPr>
          <p:cNvSpPr/>
          <p:nvPr/>
        </p:nvSpPr>
        <p:spPr>
          <a:xfrm>
            <a:off x="1215024" y="5622339"/>
            <a:ext cx="7416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Relationship(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金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OO,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OO) = Special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SexRelationship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金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OO,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t>OO) = Special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itchFamily="18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10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/>
      <p:bldP spid="8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DDDF8-D435-47C0-B980-A0246EC9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28600"/>
            <a:ext cx="9505056" cy="990600"/>
          </a:xfrm>
        </p:spPr>
        <p:txBody>
          <a:bodyPr>
            <a:normAutofit/>
          </a:bodyPr>
          <a:lstStyle/>
          <a:p>
            <a:r>
              <a:rPr lang="en-US" altLang="zh-TW" dirty="0"/>
              <a:t>Why Linear Algebra and Probability?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D404883-F13B-4F8A-870C-8F0460A5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143766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F4C409-C017-451C-B236-E185BBA6E0E4}" type="slidenum">
              <a:rPr kumimoji="0" lang="tr-T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itchFamily="18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itchFamily="18" charset="0"/>
              <a:ea typeface="+mn-ea"/>
              <a:cs typeface="+mn-cs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807968" y="1477552"/>
            <a:ext cx="6241468" cy="5211792"/>
            <a:chOff x="5807968" y="1477552"/>
            <a:chExt cx="6241468" cy="521179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EB02511-EF75-4075-937F-26E1683A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968" y="2440641"/>
              <a:ext cx="6241468" cy="3868679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D0BC26D-2A09-4EDE-A7F2-19787D99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0155" y="1477552"/>
              <a:ext cx="4025339" cy="868044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DF850AA-4897-492E-8B5E-A82D91D36FFB}"/>
                </a:ext>
              </a:extLst>
            </p:cNvPr>
            <p:cNvSpPr txBox="1"/>
            <p:nvPr/>
          </p:nvSpPr>
          <p:spPr>
            <a:xfrm>
              <a:off x="5807968" y="1623782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alatino Linotype" pitchFamily="18" charset="0"/>
                  <a:ea typeface="微軟正黑體" panose="020B0604030504040204" pitchFamily="34" charset="-120"/>
                  <a:cs typeface="+mn-cs"/>
                </a:rPr>
                <a:t>Softmax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9616238-F07F-413C-B89F-942579A050E4}"/>
                </a:ext>
              </a:extLst>
            </p:cNvPr>
            <p:cNvSpPr/>
            <p:nvPr/>
          </p:nvSpPr>
          <p:spPr>
            <a:xfrm>
              <a:off x="7650001" y="6320012"/>
              <a:ext cx="31406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alatino Linotype" pitchFamily="18" charset="0"/>
                  <a:ea typeface="微軟正黑體" panose="020B0604030504040204" pitchFamily="34" charset="-120"/>
                  <a:cs typeface="+mn-cs"/>
                </a:rPr>
                <a:t>An image is just a 2D matrix.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2008" y="1576323"/>
            <a:ext cx="5581944" cy="4852120"/>
            <a:chOff x="82008" y="1576323"/>
            <a:chExt cx="5581944" cy="485212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EA984D1-1620-478F-9CA0-21596E0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08" y="2276872"/>
              <a:ext cx="5581944" cy="415157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34F6F65-FADC-4AA3-AA75-4EE1CBAE0B74}"/>
                </a:ext>
              </a:extLst>
            </p:cNvPr>
            <p:cNvSpPr/>
            <p:nvPr/>
          </p:nvSpPr>
          <p:spPr>
            <a:xfrm>
              <a:off x="711200" y="1576323"/>
              <a:ext cx="38977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alatino Linotype" pitchFamily="18" charset="0"/>
                  <a:ea typeface="微軟正黑體" panose="020B0604030504040204" pitchFamily="34" charset="-120"/>
                  <a:cs typeface="+mn-cs"/>
                </a:rPr>
                <a:t>Tensor and TensorFlow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35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8F16A9D-74D2-4C62-B6E3-CA76BB871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706" y="1928858"/>
            <a:ext cx="7412481" cy="369677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6A2D41F-1989-462B-8461-168515FEE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Topics to be covered in this course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BD553FF-72FD-42EC-9A6E-FABE8BAE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defTabSz="914353"/>
            <a:fld id="{6DF4C409-C017-451C-B236-E185BBA6E0E4}" type="slidenum">
              <a:rPr lang="tr-TR">
                <a:latin typeface="Palatino Linotype" pitchFamily="18" charset="0"/>
              </a:rPr>
              <a:pPr defTabSz="914353"/>
              <a:t>12</a:t>
            </a:fld>
            <a:endParaRPr lang="tr-TR" dirty="0">
              <a:latin typeface="Palatino Linotype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22B78B-6B3F-4A21-895F-6F0A8DE94FC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56"/>
            <a:ext cx="5279136" cy="502904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DNN, CNN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RNN, LSTM, GRU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UNet, UNet++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YOLO</a:t>
            </a:r>
          </a:p>
          <a:p>
            <a:pPr lvl="1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Transformer</a:t>
            </a:r>
          </a:p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Dimensionality Reduction</a:t>
            </a:r>
          </a:p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Word Embedding</a:t>
            </a:r>
          </a:p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64048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524046" y="69677"/>
            <a:ext cx="11058355" cy="990713"/>
          </a:xfrm>
        </p:spPr>
        <p:txBody>
          <a:bodyPr/>
          <a:lstStyle/>
          <a:p>
            <a:r>
              <a:rPr lang="en-US" altLang="zh-TW" sz="3375" dirty="0"/>
              <a:t>Traditional Machine Learning vs. Deep Learning</a:t>
            </a:r>
            <a:endParaRPr lang="zh-TW" altLang="en-US" sz="3375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4294967295"/>
          </p:nvPr>
        </p:nvSpPr>
        <p:spPr>
          <a:xfrm>
            <a:off x="11582401" y="6536436"/>
            <a:ext cx="609600" cy="321459"/>
          </a:xfrm>
          <a:prstGeom prst="rect">
            <a:avLst/>
          </a:prstGeom>
        </p:spPr>
        <p:txBody>
          <a:bodyPr/>
          <a:lstStyle/>
          <a:p>
            <a:pPr algn="r" defTabSz="642882">
              <a:defRPr/>
            </a:pPr>
            <a:fld id="{B38FD201-16F4-468A-80B7-D23E20A9869B}" type="slidenum">
              <a:rPr kumimoji="0" lang="en-US" altLang="zh-TW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  <a:ea typeface="新細明體" panose="02020500000000000000" pitchFamily="18" charset="-120"/>
              </a:rPr>
              <a:pPr algn="r" defTabSz="642882">
                <a:defRPr/>
              </a:pPr>
              <a:t>13</a:t>
            </a:fld>
            <a:endParaRPr kumimoji="0" lang="zh-TW" altLang="en-US" dirty="0">
              <a:solidFill>
                <a:prstClr val="black">
                  <a:lumMod val="95000"/>
                  <a:lumOff val="5000"/>
                </a:prstClr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5" y="4232648"/>
            <a:ext cx="11382028" cy="19811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57" y="1714553"/>
            <a:ext cx="11343929" cy="199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4294967295"/>
          </p:nvPr>
        </p:nvSpPr>
        <p:spPr>
          <a:xfrm>
            <a:off x="11558588" y="6597650"/>
            <a:ext cx="633412" cy="260350"/>
          </a:xfrm>
          <a:prstGeom prst="rect">
            <a:avLst/>
          </a:prstGeom>
        </p:spPr>
        <p:txBody>
          <a:bodyPr/>
          <a:lstStyle/>
          <a:p>
            <a:pPr algn="r" defTabSz="914353">
              <a:defRPr/>
            </a:pPr>
            <a:fld id="{B38FD201-16F4-468A-80B7-D23E20A9869B}" type="slidenum">
              <a:rPr lang="en-US" altLang="zh-TW" sz="120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/>
                <a:ea typeface="微軟正黑體" panose="020B0604030504040204" pitchFamily="34" charset="-120"/>
              </a:rPr>
              <a:pPr algn="r" defTabSz="914353">
                <a:defRPr/>
              </a:pPr>
              <a:t>14</a:t>
            </a:fld>
            <a:endParaRPr lang="zh-TW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57" y="2224850"/>
            <a:ext cx="2724067" cy="31336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205" y="2224850"/>
            <a:ext cx="3023546" cy="3044838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523454" y="4002434"/>
            <a:ext cx="288024" cy="288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3">
              <a:defRPr/>
            </a:pPr>
            <a:endParaRPr lang="zh-TW" altLang="en-US" sz="1800">
              <a:solidFill>
                <a:prstClr val="white"/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8334565" y="4002434"/>
            <a:ext cx="288024" cy="288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3">
              <a:defRPr/>
            </a:pPr>
            <a:endParaRPr lang="zh-TW" altLang="en-US" sz="1800">
              <a:solidFill>
                <a:prstClr val="white"/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907973" y="2171481"/>
            <a:ext cx="666614" cy="387152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3">
              <a:defRPr/>
            </a:pPr>
            <a:r>
              <a:rPr lang="zh-TW" altLang="en-US" sz="2000" b="1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強化影像對比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5154887" y="2160689"/>
            <a:ext cx="666614" cy="3871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3">
              <a:defRPr/>
            </a:pPr>
            <a:r>
              <a:rPr lang="zh-TW" altLang="en-US" sz="2000" b="1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設定氣管內管追蹤之起始點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6333327" y="2160687"/>
            <a:ext cx="666614" cy="3871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3">
              <a:defRPr/>
            </a:pPr>
            <a:r>
              <a:rPr lang="zh-TW" altLang="en-US" sz="2000" b="1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追蹤氣管內管</a:t>
            </a:r>
            <a:endParaRPr lang="en-US" altLang="zh-TW" sz="2000" b="1" dirty="0">
              <a:solidFill>
                <a:prstClr val="black"/>
              </a:solidFill>
              <a:latin typeface="Arial" panose="020B0604020202020204"/>
              <a:ea typeface="微軟正黑體" panose="020B0604030504040204" pitchFamily="34" charset="-120"/>
            </a:endParaRPr>
          </a:p>
          <a:p>
            <a:pPr algn="ctr" defTabSz="914353">
              <a:defRPr/>
            </a:pPr>
            <a:r>
              <a:rPr lang="zh-TW" altLang="en-US" sz="2000" b="1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管線</a:t>
            </a:r>
          </a:p>
        </p:txBody>
      </p:sp>
      <p:sp>
        <p:nvSpPr>
          <p:cNvPr id="13" name="圓角矩形 12"/>
          <p:cNvSpPr/>
          <p:nvPr/>
        </p:nvSpPr>
        <p:spPr>
          <a:xfrm>
            <a:off x="7511766" y="2160688"/>
            <a:ext cx="666614" cy="38715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3">
              <a:defRPr/>
            </a:pPr>
            <a:r>
              <a:rPr lang="zh-TW" altLang="en-US" sz="2000" b="1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判斷氣管內管</a:t>
            </a:r>
            <a:endParaRPr lang="en-US" altLang="zh-TW" sz="2000" b="1" dirty="0">
              <a:solidFill>
                <a:prstClr val="black"/>
              </a:solidFill>
              <a:latin typeface="Arial" panose="020B0604020202020204"/>
              <a:ea typeface="微軟正黑體" panose="020B0604030504040204" pitchFamily="34" charset="-120"/>
            </a:endParaRPr>
          </a:p>
          <a:p>
            <a:pPr algn="ctr" defTabSz="914353">
              <a:defRPr/>
            </a:pPr>
            <a:r>
              <a:rPr lang="zh-TW" altLang="en-US" sz="2000" b="1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端點</a:t>
            </a:r>
          </a:p>
        </p:txBody>
      </p:sp>
      <p:sp>
        <p:nvSpPr>
          <p:cNvPr id="14" name="向右箭號 13"/>
          <p:cNvSpPr/>
          <p:nvPr/>
        </p:nvSpPr>
        <p:spPr>
          <a:xfrm>
            <a:off x="4746115" y="3996836"/>
            <a:ext cx="288024" cy="288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3">
              <a:defRPr/>
            </a:pPr>
            <a:endParaRPr lang="zh-TW" altLang="en-US" sz="1800">
              <a:solidFill>
                <a:prstClr val="white"/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5960759" y="4012588"/>
            <a:ext cx="288024" cy="288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3">
              <a:defRPr/>
            </a:pPr>
            <a:endParaRPr lang="zh-TW" altLang="en-US" sz="1800">
              <a:solidFill>
                <a:prstClr val="white"/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7129787" y="3996836"/>
            <a:ext cx="288024" cy="288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3">
              <a:defRPr/>
            </a:pPr>
            <a:endParaRPr lang="zh-TW" altLang="en-US" sz="1800">
              <a:solidFill>
                <a:prstClr val="white"/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59" y="5841927"/>
            <a:ext cx="3390796" cy="8857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625" y="676718"/>
            <a:ext cx="8057823" cy="101989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8347" y="212395"/>
            <a:ext cx="4609960" cy="4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0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53">
              <a:defRPr/>
            </a:pPr>
            <a:fld id="{11206CAD-B9AF-4C1D-9D8E-0D78CC7DCC03}" type="slidenum">
              <a:rPr lang="zh-TW" altLang="en-US">
                <a:solidFill>
                  <a:prstClr val="black"/>
                </a:solidFill>
                <a:latin typeface="Calibri"/>
                <a:ea typeface="新細明體" panose="02020500000000000000" pitchFamily="18" charset="-120"/>
              </a:rPr>
              <a:pPr defTabSz="914353">
                <a:defRPr/>
              </a:pPr>
              <a:t>15</a:t>
            </a:fld>
            <a:endParaRPr lang="zh-TW" altLang="en-US" dirty="0">
              <a:solidFill>
                <a:prstClr val="black"/>
              </a:solidFill>
              <a:latin typeface="Calibri"/>
              <a:ea typeface="新細明體" panose="02020500000000000000" pitchFamily="18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86652" y="1306172"/>
            <a:ext cx="510348" cy="73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3">
              <a:defRPr/>
            </a:pPr>
            <a:endParaRPr kumimoji="1" lang="zh-TW" altLang="en-US" sz="1800">
              <a:solidFill>
                <a:prstClr val="white"/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25" y="167127"/>
            <a:ext cx="7332066" cy="90259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016" y="2167678"/>
            <a:ext cx="2685968" cy="438137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924194" y="1459688"/>
            <a:ext cx="10343614" cy="5256726"/>
            <a:chOff x="715378" y="1362627"/>
            <a:chExt cx="10343930" cy="5256886"/>
          </a:xfrm>
        </p:grpSpPr>
        <p:pic>
          <p:nvPicPr>
            <p:cNvPr id="1026" name="Picture 2" descr="影象分割必備知識點| Unet詳解理論+ 程式碼_部落格園精華區- MdEdito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2955" y="1362627"/>
              <a:ext cx="7943097" cy="5256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1160206" y="3478371"/>
              <a:ext cx="1053396" cy="461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53">
                <a:defRPr/>
              </a:pPr>
              <a:r>
                <a:rPr kumimoji="1" lang="en-US" altLang="zh-TW" sz="2400" dirty="0">
                  <a:solidFill>
                    <a:prstClr val="black"/>
                  </a:solidFill>
                  <a:latin typeface="Calibri" pitchFamily="34" charset="0"/>
                  <a:ea typeface="新細明體" charset="-120"/>
                </a:rPr>
                <a:t>Data</a:t>
              </a:r>
              <a:endParaRPr kumimoji="1" lang="zh-TW" altLang="en-US" sz="2400" dirty="0">
                <a:solidFill>
                  <a:prstClr val="black"/>
                </a:solidFill>
                <a:latin typeface="Calibri" pitchFamily="34" charset="0"/>
                <a:ea typeface="新細明體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401411" y="3521818"/>
              <a:ext cx="1335794" cy="461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53">
                <a:defRPr/>
              </a:pPr>
              <a:r>
                <a:rPr kumimoji="1" lang="en-US" altLang="zh-TW" sz="2400" dirty="0">
                  <a:solidFill>
                    <a:prstClr val="black"/>
                  </a:solidFill>
                  <a:latin typeface="Calibri" pitchFamily="34" charset="0"/>
                  <a:ea typeface="新細明體" charset="-120"/>
                </a:rPr>
                <a:t>Answer</a:t>
              </a:r>
              <a:endParaRPr kumimoji="1" lang="zh-TW" altLang="en-US" sz="2400" dirty="0">
                <a:solidFill>
                  <a:prstClr val="black"/>
                </a:solidFill>
                <a:latin typeface="Calibri" pitchFamily="34" charset="0"/>
                <a:ea typeface="新細明體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356298" y="2096274"/>
              <a:ext cx="511449" cy="77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3">
                <a:defRPr/>
              </a:pPr>
              <a:endParaRPr kumimoji="1" lang="zh-TW" altLang="en-US" sz="1800">
                <a:solidFill>
                  <a:prstClr val="white"/>
                </a:solidFill>
                <a:latin typeface="Calibri"/>
                <a:ea typeface="新細明體" panose="02020500000000000000" pitchFamily="18" charset="-12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984898" y="2325241"/>
              <a:ext cx="511449" cy="772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3">
                <a:defRPr/>
              </a:pPr>
              <a:endParaRPr kumimoji="1" lang="zh-TW" altLang="en-US" sz="1800">
                <a:solidFill>
                  <a:prstClr val="white"/>
                </a:solidFill>
                <a:latin typeface="Calibri"/>
                <a:ea typeface="新細明體" panose="02020500000000000000" pitchFamily="18" charset="-120"/>
              </a:endParaRPr>
            </a:p>
          </p:txBody>
        </p:sp>
        <p:pic>
          <p:nvPicPr>
            <p:cNvPr id="15" name="Google Shape;329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79308" y="1485297"/>
              <a:ext cx="1980000" cy="19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27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5378" y="1485297"/>
              <a:ext cx="1980000" cy="19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群組 2"/>
          <p:cNvGrpSpPr/>
          <p:nvPr/>
        </p:nvGrpSpPr>
        <p:grpSpPr>
          <a:xfrm>
            <a:off x="248765" y="5686168"/>
            <a:ext cx="3038383" cy="885798"/>
            <a:chOff x="310188" y="5689204"/>
            <a:chExt cx="3038475" cy="88582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0188" y="5689204"/>
              <a:ext cx="3038475" cy="885825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45705" y="5861920"/>
              <a:ext cx="857250" cy="54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283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062" dirty="0"/>
              <a:t>Machine Learning Pipeline</a:t>
            </a:r>
            <a:endParaRPr lang="zh-TW" altLang="en-US" sz="5062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16</a:t>
            </a:fld>
            <a:endParaRPr lang="tr-TR" dirty="0"/>
          </a:p>
        </p:txBody>
      </p:sp>
      <p:grpSp>
        <p:nvGrpSpPr>
          <p:cNvPr id="3" name="群組 2"/>
          <p:cNvGrpSpPr/>
          <p:nvPr/>
        </p:nvGrpSpPr>
        <p:grpSpPr>
          <a:xfrm>
            <a:off x="802107" y="1928859"/>
            <a:ext cx="10989655" cy="4286119"/>
            <a:chOff x="2087731" y="3234267"/>
            <a:chExt cx="13515042" cy="4707741"/>
          </a:xfrm>
        </p:grpSpPr>
        <p:sp>
          <p:nvSpPr>
            <p:cNvPr id="6" name="圓柱 5"/>
            <p:cNvSpPr/>
            <p:nvPr/>
          </p:nvSpPr>
          <p:spPr>
            <a:xfrm>
              <a:off x="2087731" y="3751690"/>
              <a:ext cx="1447800" cy="1752600"/>
            </a:xfrm>
            <a:prstGeom prst="ca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969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Raw </a:t>
              </a:r>
            </a:p>
            <a:p>
              <a:pPr algn="ctr"/>
              <a:r>
                <a:rPr lang="en-US" altLang="zh-TW" sz="1969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  <a:endParaRPr lang="zh-TW" altLang="en-US" sz="1969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4319127" y="3950877"/>
              <a:ext cx="1649712" cy="137159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Cleaning</a:t>
              </a:r>
              <a:endParaRPr lang="zh-TW" altLang="en-US" sz="168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6355555" y="3952721"/>
              <a:ext cx="2068821" cy="136791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Feature</a:t>
              </a:r>
            </a:p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Generation</a:t>
              </a:r>
              <a:endParaRPr lang="zh-TW" altLang="en-US" sz="168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8755659" y="3949005"/>
              <a:ext cx="1790700" cy="13530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Feature</a:t>
              </a:r>
            </a:p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Selection</a:t>
              </a:r>
              <a:endParaRPr lang="zh-TW" altLang="en-US" sz="168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4157544" y="6328666"/>
              <a:ext cx="2469728" cy="140453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Model</a:t>
              </a:r>
            </a:p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Selection</a:t>
              </a:r>
            </a:p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(SVM, NN, …)</a:t>
              </a:r>
              <a:endParaRPr lang="zh-TW" altLang="en-US" sz="168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6932066" y="6328667"/>
              <a:ext cx="2833765" cy="140453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Hyperparameter</a:t>
              </a:r>
            </a:p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Selection</a:t>
              </a:r>
              <a:endParaRPr lang="zh-TW" altLang="en-US" sz="168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0812025" y="6186563"/>
              <a:ext cx="3719318" cy="16981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Performance</a:t>
              </a:r>
            </a:p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Evaluation</a:t>
              </a:r>
            </a:p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(Accuracy, MAE, …)</a:t>
              </a:r>
              <a:endParaRPr lang="zh-TW" altLang="en-US" sz="168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流程圖: 決策 12"/>
            <p:cNvSpPr/>
            <p:nvPr/>
          </p:nvSpPr>
          <p:spPr>
            <a:xfrm>
              <a:off x="11891961" y="4038569"/>
              <a:ext cx="1600200" cy="1032387"/>
            </a:xfrm>
            <a:prstGeom prst="flowChartDecis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2" tIns="32146" rIns="64292" bIns="321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Good</a:t>
              </a:r>
              <a:r>
                <a:rPr lang="en-US" altLang="zh-TW" sz="1406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  <a:endParaRPr lang="zh-TW" altLang="en-US" sz="1406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流程圖: 結束點 16"/>
            <p:cNvSpPr/>
            <p:nvPr/>
          </p:nvSpPr>
          <p:spPr>
            <a:xfrm>
              <a:off x="14021700" y="4025872"/>
              <a:ext cx="1581073" cy="1066800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2" tIns="32146" rIns="64292" bIns="321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Machine</a:t>
              </a:r>
            </a:p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Learning</a:t>
              </a:r>
            </a:p>
            <a:p>
              <a:pPr algn="ctr"/>
              <a:r>
                <a:rPr lang="en-US" altLang="zh-TW" sz="1687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Solution</a:t>
              </a:r>
              <a:endParaRPr lang="zh-TW" altLang="en-US" sz="168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53975" y="6043722"/>
              <a:ext cx="5872499" cy="189828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2" tIns="32146" rIns="64292" bIns="321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406"/>
            </a:p>
          </p:txBody>
        </p:sp>
        <p:sp>
          <p:nvSpPr>
            <p:cNvPr id="19" name="矩形 18"/>
            <p:cNvSpPr/>
            <p:nvPr/>
          </p:nvSpPr>
          <p:spPr>
            <a:xfrm>
              <a:off x="4053975" y="3234267"/>
              <a:ext cx="6580941" cy="2286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292" tIns="32146" rIns="64292" bIns="321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1406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926931" y="3372830"/>
              <a:ext cx="3352800" cy="481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50" b="1" dirty="0">
                  <a:latin typeface="Calibri" panose="020F0502020204030204" pitchFamily="34" charset="0"/>
                  <a:cs typeface="Calibri" panose="020F0502020204030204" pitchFamily="34" charset="0"/>
                </a:rPr>
                <a:t>Feature Engineering</a:t>
              </a:r>
              <a:endParaRPr lang="zh-TW" altLang="en-US" sz="225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" name="直線單箭頭接點 21"/>
            <p:cNvCxnSpPr>
              <a:stCxn id="12" idx="0"/>
              <a:endCxn id="13" idx="2"/>
            </p:cNvCxnSpPr>
            <p:nvPr/>
          </p:nvCxnSpPr>
          <p:spPr>
            <a:xfrm flipV="1">
              <a:off x="12671683" y="5070956"/>
              <a:ext cx="20378" cy="11156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11" idx="6"/>
              <a:endCxn id="12" idx="2"/>
            </p:cNvCxnSpPr>
            <p:nvPr/>
          </p:nvCxnSpPr>
          <p:spPr>
            <a:xfrm>
              <a:off x="9765831" y="7030933"/>
              <a:ext cx="1046194" cy="4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>
              <a:stCxn id="10" idx="6"/>
              <a:endCxn id="11" idx="2"/>
            </p:cNvCxnSpPr>
            <p:nvPr/>
          </p:nvCxnSpPr>
          <p:spPr>
            <a:xfrm>
              <a:off x="6627272" y="7030932"/>
              <a:ext cx="30479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接點 34"/>
            <p:cNvCxnSpPr>
              <a:stCxn id="13" idx="0"/>
              <a:endCxn id="19" idx="0"/>
            </p:cNvCxnSpPr>
            <p:nvPr/>
          </p:nvCxnSpPr>
          <p:spPr>
            <a:xfrm rot="16200000" flipV="1">
              <a:off x="9616104" y="962610"/>
              <a:ext cx="804302" cy="5347616"/>
            </a:xfrm>
            <a:prstGeom prst="bentConnector3">
              <a:avLst>
                <a:gd name="adj1" fmla="val 131218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肘形接點 46"/>
            <p:cNvCxnSpPr>
              <a:stCxn id="9" idx="4"/>
              <a:endCxn id="10" idx="0"/>
            </p:cNvCxnSpPr>
            <p:nvPr/>
          </p:nvCxnSpPr>
          <p:spPr>
            <a:xfrm rot="5400000">
              <a:off x="7008400" y="3686055"/>
              <a:ext cx="1026620" cy="425860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>
              <a:stCxn id="7" idx="6"/>
              <a:endCxn id="8" idx="2"/>
            </p:cNvCxnSpPr>
            <p:nvPr/>
          </p:nvCxnSpPr>
          <p:spPr>
            <a:xfrm>
              <a:off x="5968839" y="4636677"/>
              <a:ext cx="386716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>
              <a:stCxn id="8" idx="6"/>
              <a:endCxn id="9" idx="2"/>
            </p:cNvCxnSpPr>
            <p:nvPr/>
          </p:nvCxnSpPr>
          <p:spPr>
            <a:xfrm flipV="1">
              <a:off x="8424376" y="4625526"/>
              <a:ext cx="331283" cy="111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>
              <a:stCxn id="6" idx="4"/>
              <a:endCxn id="7" idx="2"/>
            </p:cNvCxnSpPr>
            <p:nvPr/>
          </p:nvCxnSpPr>
          <p:spPr>
            <a:xfrm>
              <a:off x="3535531" y="4627990"/>
              <a:ext cx="783596" cy="86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/>
            <p:cNvCxnSpPr>
              <a:stCxn id="13" idx="3"/>
              <a:endCxn id="17" idx="1"/>
            </p:cNvCxnSpPr>
            <p:nvPr/>
          </p:nvCxnSpPr>
          <p:spPr>
            <a:xfrm>
              <a:off x="13492161" y="4554762"/>
              <a:ext cx="529539" cy="45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字方塊 53"/>
            <p:cNvSpPr txBox="1"/>
            <p:nvPr/>
          </p:nvSpPr>
          <p:spPr>
            <a:xfrm>
              <a:off x="13424891" y="4197663"/>
              <a:ext cx="723900" cy="38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87" dirty="0">
                  <a:latin typeface="Calibri" panose="020F0502020204030204" pitchFamily="34" charset="0"/>
                  <a:cs typeface="Calibri" panose="020F0502020204030204" pitchFamily="34" charset="0"/>
                </a:rPr>
                <a:t>Yes</a:t>
              </a:r>
              <a:endParaRPr lang="zh-TW" altLang="en-US" sz="1406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12685030" y="3360721"/>
              <a:ext cx="723900" cy="38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87" dirty="0">
                  <a:latin typeface="Calibri" panose="020F0502020204030204" pitchFamily="34" charset="0"/>
                  <a:cs typeface="Calibri" panose="020F0502020204030204" pitchFamily="34" charset="0"/>
                </a:rPr>
                <a:t>No</a:t>
              </a:r>
              <a:endParaRPr lang="zh-TW" altLang="en-US" sz="1406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912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AE24D2-114F-4B31-9F13-882909E9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defTabSz="914353">
              <a:defRPr/>
            </a:pPr>
            <a:fld id="{6DF4C409-C017-451C-B236-E185BBA6E0E4}" type="slidenum">
              <a:rPr lang="tr-TR">
                <a:solidFill>
                  <a:srgbClr val="FFFFFF"/>
                </a:solidFill>
              </a:rPr>
              <a:pPr defTabSz="914353">
                <a:defRPr/>
              </a:pPr>
              <a:t>17</a:t>
            </a:fld>
            <a:endParaRPr lang="tr-TR" dirty="0">
              <a:solidFill>
                <a:srgbClr val="FFFFFF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5" y="428717"/>
            <a:ext cx="11104395" cy="1932815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451796" y="2882164"/>
            <a:ext cx="11068878" cy="2904202"/>
            <a:chOff x="642573" y="4099054"/>
            <a:chExt cx="15742885" cy="413054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573" y="4267200"/>
              <a:ext cx="15742885" cy="3276600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5913932" y="7478669"/>
              <a:ext cx="8798656" cy="623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250" b="1" dirty="0"/>
                <a:t>Feature Extraction                      Classification</a:t>
              </a:r>
              <a:endParaRPr lang="zh-TW" altLang="en-US" sz="2250" b="1" dirty="0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4250531" y="4099054"/>
              <a:ext cx="10058400" cy="4130546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250"/>
            </a:p>
          </p:txBody>
        </p:sp>
      </p:grpSp>
    </p:spTree>
    <p:extLst>
      <p:ext uri="{BB962C8B-B14F-4D97-AF65-F5344CB8AC3E}">
        <p14:creationId xmlns:p14="http://schemas.microsoft.com/office/powerpoint/2010/main" val="19585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F1284-ABF9-4178-A0E6-D307D73CA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1946"/>
            <a:ext cx="10922000" cy="756773"/>
          </a:xfrm>
        </p:spPr>
        <p:txBody>
          <a:bodyPr>
            <a:noAutofit/>
          </a:bodyPr>
          <a:lstStyle/>
          <a:p>
            <a:r>
              <a:rPr lang="en-US" altLang="zh-TW" dirty="0"/>
              <a:t>Deep Learning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3A85FA-D93D-4BE1-AE37-D342F3D2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F4C409-C017-451C-B236-E185BBA6E0E4}" type="slidenum">
              <a:rPr kumimoji="0" lang="tr-T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itchFamily="18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itchFamily="18" charset="0"/>
              <a:ea typeface="+mn-ea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DDD84D-E543-40E1-A14A-3F6F60E78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492896"/>
            <a:ext cx="10154910" cy="376530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318646" y="76197"/>
            <a:ext cx="5579966" cy="2745854"/>
            <a:chOff x="6318646" y="76197"/>
            <a:chExt cx="5579966" cy="2745854"/>
          </a:xfrm>
          <a:noFill/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03A40B9-524C-4569-BD6D-C95399389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2224" y="76197"/>
              <a:ext cx="3786388" cy="2745854"/>
            </a:xfrm>
            <a:prstGeom prst="rect">
              <a:avLst/>
            </a:prstGeom>
            <a:grpFill/>
          </p:spPr>
        </p:pic>
        <p:sp>
          <p:nvSpPr>
            <p:cNvPr id="5" name="文字方塊 4"/>
            <p:cNvSpPr txBox="1"/>
            <p:nvPr/>
          </p:nvSpPr>
          <p:spPr>
            <a:xfrm rot="16200000">
              <a:off x="6853362" y="575854"/>
              <a:ext cx="677108" cy="1746540"/>
            </a:xfrm>
            <a:prstGeom prst="rect">
              <a:avLst/>
            </a:prstGeom>
            <a:grp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TW" dirty="0"/>
                <a:t>features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3514613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504FB-2293-4083-A44C-3BAE2F11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228600"/>
            <a:ext cx="11521280" cy="990600"/>
          </a:xfrm>
        </p:spPr>
        <p:txBody>
          <a:bodyPr/>
          <a:lstStyle/>
          <a:p>
            <a:r>
              <a:rPr lang="en-US" altLang="zh-TW" dirty="0"/>
              <a:t>Word Embedding: Word2Vec, </a:t>
            </a:r>
            <a:r>
              <a:rPr lang="en-US" altLang="zh-TW" dirty="0" err="1"/>
              <a:t>FastText</a:t>
            </a:r>
            <a:r>
              <a:rPr lang="en-US" altLang="zh-TW" dirty="0"/>
              <a:t>, </a:t>
            </a:r>
            <a:r>
              <a:rPr lang="en-US" altLang="zh-TW" dirty="0" err="1"/>
              <a:t>GloVe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3897FF-7047-4626-A16B-63848F9D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150966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F4C409-C017-451C-B236-E185BBA6E0E4}" type="slidenum">
              <a:rPr kumimoji="0" lang="tr-TR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latino Linotype" pitchFamily="18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r-TR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latino Linotype" pitchFamily="18" charset="0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5066DA-9F34-4295-BD44-1D53A1B4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110" y="2855736"/>
            <a:ext cx="3528392" cy="3856861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85265" y="2556405"/>
            <a:ext cx="7945727" cy="4256971"/>
            <a:chOff x="85265" y="2556405"/>
            <a:chExt cx="7945727" cy="4256971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A5F17DB-D5E2-4F0E-902D-0BD12F2B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4796" y="2855736"/>
              <a:ext cx="3296196" cy="395764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CCA237F-ACDD-4A0C-AD77-392D41015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7488" y="2904482"/>
              <a:ext cx="3420282" cy="3908894"/>
            </a:xfrm>
            <a:prstGeom prst="rect">
              <a:avLst/>
            </a:prstGeom>
          </p:spPr>
        </p:pic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4CF1B4CD-D65A-456A-8D7F-2F7161A689FA}"/>
                </a:ext>
              </a:extLst>
            </p:cNvPr>
            <p:cNvSpPr/>
            <p:nvPr/>
          </p:nvSpPr>
          <p:spPr>
            <a:xfrm rot="2801603">
              <a:off x="1042298" y="3413034"/>
              <a:ext cx="1138550" cy="463982"/>
            </a:xfrm>
            <a:prstGeom prst="rightArrow">
              <a:avLst>
                <a:gd name="adj1" fmla="val 50000"/>
                <a:gd name="adj2" fmla="val 718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68EE097-77BD-4988-84B0-8C2B327926FA}"/>
                </a:ext>
              </a:extLst>
            </p:cNvPr>
            <p:cNvSpPr txBox="1"/>
            <p:nvPr/>
          </p:nvSpPr>
          <p:spPr>
            <a:xfrm>
              <a:off x="85265" y="3559266"/>
              <a:ext cx="16359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alatino Linotype" pitchFamily="18" charset="0"/>
                  <a:ea typeface="微軟正黑體" panose="020B0604030504040204" pitchFamily="34" charset="-120"/>
                  <a:cs typeface="+mn-cs"/>
                </a:rPr>
                <a:t>Word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alatino Linotype" pitchFamily="18" charset="0"/>
                  <a:ea typeface="微軟正黑體" panose="020B0604030504040204" pitchFamily="34" charset="-120"/>
                  <a:cs typeface="+mn-cs"/>
                </a:rPr>
                <a:t>embedding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BF8DE7DB-6764-4533-8F4B-4A1F3C66737D}"/>
                </a:ext>
              </a:extLst>
            </p:cNvPr>
            <p:cNvSpPr txBox="1"/>
            <p:nvPr/>
          </p:nvSpPr>
          <p:spPr>
            <a:xfrm>
              <a:off x="2423592" y="2556405"/>
              <a:ext cx="3420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rPr>
                <a:t>king – man + woman = queen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04232" y="1485195"/>
            <a:ext cx="3040805" cy="1634801"/>
            <a:chOff x="204232" y="1485195"/>
            <a:chExt cx="3040805" cy="1634801"/>
          </a:xfrm>
        </p:grpSpPr>
        <p:sp>
          <p:nvSpPr>
            <p:cNvPr id="8" name="流程圖: 多重文件 7">
              <a:extLst>
                <a:ext uri="{FF2B5EF4-FFF2-40B4-BE49-F238E27FC236}">
                  <a16:creationId xmlns:a16="http://schemas.microsoft.com/office/drawing/2014/main" id="{FFC63D26-028E-4774-9552-F5D3C3709CAE}"/>
                </a:ext>
              </a:extLst>
            </p:cNvPr>
            <p:cNvSpPr/>
            <p:nvPr/>
          </p:nvSpPr>
          <p:spPr>
            <a:xfrm>
              <a:off x="204232" y="1607828"/>
              <a:ext cx="1635944" cy="1512168"/>
            </a:xfrm>
            <a:prstGeom prst="flowChartMultidocumen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微軟正黑體" panose="020B0604030504040204" pitchFamily="34" charset="-120"/>
                  <a:cs typeface="+mn-cs"/>
                </a:rPr>
                <a:t>Seeking  Life’s …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微軟正黑體" panose="020B0604030504040204" pitchFamily="34" charset="-120"/>
                  <a:cs typeface="+mn-cs"/>
                </a:rPr>
                <a:t>COLD SPRING …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微軟正黑體" panose="020B0604030504040204" pitchFamily="34" charset="-120"/>
                  <a:cs typeface="+mn-cs"/>
                </a:rPr>
                <a:t>… … … … … …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微軟正黑體" panose="020B0604030504040204" pitchFamily="34" charset="-120"/>
                  <a:cs typeface="+mn-cs"/>
                </a:rPr>
                <a:t>… … … … … …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微軟正黑體" panose="020B0604030504040204" pitchFamily="34" charset="-120"/>
                  <a:cs typeface="+mn-cs"/>
                </a:rPr>
                <a:t>… … … … … …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"/>
                  <a:ea typeface="微軟正黑體" panose="020B0604030504040204" pitchFamily="34" charset="-120"/>
                  <a:cs typeface="+mn-cs"/>
                </a:rPr>
                <a:t>… … …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A6D6479-5638-43F2-B6C6-EE4B052D47FF}"/>
                </a:ext>
              </a:extLst>
            </p:cNvPr>
            <p:cNvSpPr txBox="1"/>
            <p:nvPr/>
          </p:nvSpPr>
          <p:spPr>
            <a:xfrm>
              <a:off x="1840176" y="1485195"/>
              <a:ext cx="14048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>
                  <a:latin typeface="Calibri" panose="020F0502020204030204" pitchFamily="34" charset="0"/>
                  <a:cs typeface="Calibri" panose="020F0502020204030204" pitchFamily="34" charset="0"/>
                </a:rPr>
                <a:t>Corpus</a:t>
              </a:r>
              <a:endParaRPr lang="zh-TW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9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1946"/>
            <a:ext cx="10959008" cy="852889"/>
          </a:xfrm>
        </p:spPr>
        <p:txBody>
          <a:bodyPr/>
          <a:lstStyle/>
          <a:p>
            <a:pPr algn="ctr" eaLnBrk="1" hangingPunct="1"/>
            <a:r>
              <a:rPr lang="en-US" altLang="zh-TW"/>
              <a:t>Syllabus</a:t>
            </a:r>
          </a:p>
        </p:txBody>
      </p:sp>
      <p:sp>
        <p:nvSpPr>
          <p:cNvPr id="819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  <a:defRPr kumimoji="1" sz="32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Times New Roman" panose="02020603050405020304" pitchFamily="18" charset="0"/>
              <a:buChar char="─"/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ü"/>
              <a:defRPr kumimoji="1" sz="22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Symbol" panose="05050102010706020507" pitchFamily="18" charset="2"/>
              <a:buChar char="·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fld id="{1314F86A-72E4-403E-BC11-06B28DD5E164}" type="slidenum">
              <a:rPr kumimoji="0" lang="en-US" altLang="zh-TW" sz="140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>
                <a:spcBef>
                  <a:spcPct val="0"/>
                </a:spcBef>
                <a:buClrTx/>
                <a:buSzTx/>
                <a:buNone/>
                <a:defRPr/>
              </a:pPr>
              <a:t>2</a:t>
            </a:fld>
            <a:endParaRPr kumimoji="0" lang="en-US" altLang="zh-TW" sz="140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079769"/>
            <a:ext cx="11036440" cy="5327267"/>
          </a:xfrm>
        </p:spPr>
        <p:txBody>
          <a:bodyPr/>
          <a:lstStyle/>
          <a:p>
            <a:pPr eaLnBrk="1" hangingPunct="1"/>
            <a:r>
              <a:rPr lang="en-US" altLang="zh-TW" sz="3600" dirty="0">
                <a:ea typeface="新細明體" panose="02020500000000000000" pitchFamily="18" charset="-120"/>
              </a:rPr>
              <a:t>Instructor</a:t>
            </a:r>
          </a:p>
          <a:p>
            <a:pPr marL="625475" lvl="1" indent="-282575"/>
            <a:r>
              <a:rPr lang="zh-TW" altLang="en-US" sz="3200" dirty="0"/>
              <a:t>許中川</a:t>
            </a:r>
          </a:p>
          <a:p>
            <a:pPr marL="625475" lvl="1" indent="-282575" eaLnBrk="1" hangingPunct="1"/>
            <a:r>
              <a:rPr lang="en-US" altLang="zh-TW" sz="2800" dirty="0"/>
              <a:t>Office</a:t>
            </a:r>
            <a:r>
              <a:rPr lang="en-US" altLang="zh-TW" sz="2800" dirty="0">
                <a:ea typeface="新細明體" panose="02020500000000000000" pitchFamily="18" charset="-120"/>
              </a:rPr>
              <a:t>: MB406, Tel: 5326</a:t>
            </a:r>
          </a:p>
          <a:p>
            <a:pPr marL="625475" lvl="1" indent="-282575" eaLnBrk="1" hangingPunct="1"/>
            <a:r>
              <a:rPr lang="en-US" altLang="zh-TW" sz="2800" dirty="0">
                <a:ea typeface="新細明體" panose="02020500000000000000" pitchFamily="18" charset="-120"/>
              </a:rPr>
              <a:t>Email: </a:t>
            </a:r>
            <a:r>
              <a:rPr lang="en-US" altLang="zh-TW" sz="2800" dirty="0">
                <a:ea typeface="新細明體" panose="02020500000000000000" pitchFamily="18" charset="-120"/>
                <a:hlinkClick r:id="rId3"/>
              </a:rPr>
              <a:t>hsucc@yuntech.edu.tw</a:t>
            </a:r>
            <a:endParaRPr lang="en-US" altLang="zh-TW" sz="2800" dirty="0">
              <a:ea typeface="新細明體" panose="02020500000000000000" pitchFamily="18" charset="-120"/>
            </a:endParaRPr>
          </a:p>
          <a:p>
            <a:pPr marL="625475" lvl="1" indent="-282575" eaLnBrk="1" hangingPunct="1"/>
            <a:r>
              <a:rPr lang="en-US" altLang="zh-TW" sz="2800" dirty="0">
                <a:ea typeface="新細明體" panose="02020500000000000000" pitchFamily="18" charset="-120"/>
              </a:rPr>
              <a:t>Office hours: 16:00~17:30 (Tue, Fri.)</a:t>
            </a:r>
            <a:r>
              <a:rPr lang="zh-TW" altLang="en-US" sz="2800" dirty="0">
                <a:ea typeface="新細明體" panose="02020500000000000000" pitchFamily="18" charset="-120"/>
              </a:rPr>
              <a:t> </a:t>
            </a:r>
            <a:r>
              <a:rPr lang="en-US" altLang="zh-TW" sz="2800" dirty="0">
                <a:ea typeface="新細明體" panose="02020500000000000000" pitchFamily="18" charset="-120"/>
              </a:rPr>
              <a:t>or by appointment</a:t>
            </a:r>
          </a:p>
          <a:p>
            <a:r>
              <a:rPr lang="en-US" altLang="zh-TW" sz="3600" dirty="0">
                <a:ea typeface="新細明體" panose="02020500000000000000" pitchFamily="18" charset="-120"/>
              </a:rPr>
              <a:t>Course materials</a:t>
            </a:r>
          </a:p>
          <a:p>
            <a:pPr marL="625475" lvl="1" indent="-282575"/>
            <a:r>
              <a:rPr lang="en-US" altLang="zh-TW" sz="3200" dirty="0" err="1">
                <a:ea typeface="新細明體" panose="02020500000000000000" pitchFamily="18" charset="-120"/>
              </a:rPr>
              <a:t>Tronclass</a:t>
            </a:r>
            <a:r>
              <a:rPr lang="en-US" altLang="zh-TW" sz="3200" dirty="0">
                <a:ea typeface="新細明體" panose="02020500000000000000" pitchFamily="18" charset="-120"/>
              </a:rPr>
              <a:t> (https://eclass.yuntech.edu.tw/)</a:t>
            </a:r>
          </a:p>
          <a:p>
            <a:pPr eaLnBrk="1" hangingPunct="1"/>
            <a:r>
              <a:rPr lang="en-US" altLang="zh-TW" sz="3600" dirty="0">
                <a:ea typeface="新細明體" panose="02020500000000000000" pitchFamily="18" charset="-120"/>
              </a:rPr>
              <a:t>Teaching Assistant</a:t>
            </a:r>
          </a:p>
          <a:p>
            <a:pPr lvl="1"/>
            <a:r>
              <a:rPr lang="zh-TW" altLang="en-US" sz="2800" dirty="0"/>
              <a:t> 郭庭瑞</a:t>
            </a:r>
            <a:r>
              <a:rPr lang="en-US" altLang="zh-TW" sz="2800" dirty="0"/>
              <a:t>(M11223042@yuntech.edu.tw</a:t>
            </a:r>
            <a:r>
              <a:rPr lang="en-US" altLang="zh-TW" sz="3200" dirty="0"/>
              <a:t>, </a:t>
            </a:r>
            <a:r>
              <a:rPr lang="en-US" altLang="zh-TW" sz="2800" dirty="0"/>
              <a:t>Tel.: 5397)</a:t>
            </a:r>
          </a:p>
        </p:txBody>
      </p:sp>
    </p:spTree>
    <p:extLst>
      <p:ext uri="{BB962C8B-B14F-4D97-AF65-F5344CB8AC3E}">
        <p14:creationId xmlns:p14="http://schemas.microsoft.com/office/powerpoint/2010/main" val="1966059550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60799" y="6422561"/>
            <a:ext cx="375322" cy="381000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71016-152C-4FCB-A393-C04A298749A0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240568" y="114592"/>
            <a:ext cx="9599848" cy="990600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Dimensionality Reduction</a:t>
            </a:r>
            <a:endParaRPr lang="zh-TW" altLang="en-US" sz="5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99424" y="2547964"/>
            <a:ext cx="4646225" cy="2845859"/>
            <a:chOff x="253420" y="3900082"/>
            <a:chExt cx="3594296" cy="161580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661" y="3900082"/>
              <a:ext cx="3368055" cy="800544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021" y="4005064"/>
              <a:ext cx="3368055" cy="800544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36190" y="5044068"/>
              <a:ext cx="2860118" cy="47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1000 images of 60*50 pixels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(3000-dimensional space)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005" y="4096897"/>
              <a:ext cx="3368055" cy="800544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420" y="4180856"/>
              <a:ext cx="3368055" cy="800544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5070976" y="1160379"/>
            <a:ext cx="6929680" cy="5675268"/>
            <a:chOff x="5070976" y="1160379"/>
            <a:chExt cx="6929680" cy="5675268"/>
          </a:xfrm>
        </p:grpSpPr>
        <p:pic>
          <p:nvPicPr>
            <p:cNvPr id="5" name="Picture 7"/>
            <p:cNvPicPr>
              <a:picLocks noChangeAspect="1"/>
            </p:cNvPicPr>
            <p:nvPr/>
          </p:nvPicPr>
          <p:blipFill>
            <a:blip r:embed="rId3"/>
            <a:srcRect b="49490"/>
            <a:stretch/>
          </p:blipFill>
          <p:spPr>
            <a:xfrm>
              <a:off x="5940403" y="1160379"/>
              <a:ext cx="6060253" cy="5675268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向右箭號 11"/>
            <p:cNvSpPr/>
            <p:nvPr/>
          </p:nvSpPr>
          <p:spPr>
            <a:xfrm>
              <a:off x="5070976" y="3599592"/>
              <a:ext cx="777627" cy="426189"/>
            </a:xfrm>
            <a:prstGeom prst="rightArrow">
              <a:avLst/>
            </a:prstGeom>
            <a:solidFill>
              <a:srgbClr val="231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072159" y="3060175"/>
              <a:ext cx="649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f</a:t>
              </a:r>
              <a:endParaRPr kumimoji="0" lang="zh-TW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579330" y="5718766"/>
            <a:ext cx="5084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[12 23 9 10 … 30 41 20]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[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14 3 7]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C5DD00F-748D-4884-8AA7-9825B40C6EDA}"/>
              </a:ext>
            </a:extLst>
          </p:cNvPr>
          <p:cNvSpPr txBox="1"/>
          <p:nvPr/>
        </p:nvSpPr>
        <p:spPr>
          <a:xfrm>
            <a:off x="326861" y="1353568"/>
            <a:ext cx="422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Dataset Visualization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2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138" y="2670626"/>
            <a:ext cx="2984144" cy="3973308"/>
          </a:xfrm>
          <a:prstGeom prst="rect">
            <a:avLst/>
          </a:prstGeom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012237"/>
              </p:ext>
            </p:extLst>
          </p:nvPr>
        </p:nvGraphicFramePr>
        <p:xfrm>
          <a:off x="943173" y="260648"/>
          <a:ext cx="4050928" cy="2160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1148">
                  <a:extLst>
                    <a:ext uri="{9D8B030D-6E8A-4147-A177-3AD203B41FA5}">
                      <a16:colId xmlns:a16="http://schemas.microsoft.com/office/drawing/2014/main" val="305556509"/>
                    </a:ext>
                  </a:extLst>
                </a:gridCol>
                <a:gridCol w="1148398">
                  <a:extLst>
                    <a:ext uri="{9D8B030D-6E8A-4147-A177-3AD203B41FA5}">
                      <a16:colId xmlns:a16="http://schemas.microsoft.com/office/drawing/2014/main" val="3416951538"/>
                    </a:ext>
                  </a:extLst>
                </a:gridCol>
                <a:gridCol w="1341382">
                  <a:extLst>
                    <a:ext uri="{9D8B030D-6E8A-4147-A177-3AD203B41FA5}">
                      <a16:colId xmlns:a16="http://schemas.microsoft.com/office/drawing/2014/main" val="2874617575"/>
                    </a:ext>
                  </a:extLst>
                </a:gridCol>
              </a:tblGrid>
              <a:tr h="270030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台灣六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都</a:t>
                      </a:r>
                      <a:r>
                        <a:rPr lang="zh-TW" sz="16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經緯度</a:t>
                      </a:r>
                      <a:endParaRPr lang="zh-TW" sz="24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rgbClr val="B9FFA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49234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城市</a:t>
                      </a:r>
                      <a:endParaRPr lang="zh-TW" sz="24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rgbClr val="B9F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經度</a:t>
                      </a:r>
                      <a:endParaRPr lang="zh-TW" sz="2400" b="1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rgbClr val="B9F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緯度</a:t>
                      </a:r>
                      <a:endParaRPr lang="zh-TW" sz="2400" b="1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rgbClr val="B9F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5294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高雄市大樹區</a:t>
                      </a:r>
                      <a:endParaRPr lang="zh-TW" sz="24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rgbClr val="B9F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120.666</a:t>
                      </a:r>
                      <a:endParaRPr lang="zh-TW" sz="240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23.01087</a:t>
                      </a:r>
                      <a:endParaRPr lang="zh-TW" sz="240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5176840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台南市東區</a:t>
                      </a:r>
                      <a:endParaRPr lang="zh-TW" sz="24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rgbClr val="B9F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120.2513</a:t>
                      </a:r>
                      <a:endParaRPr lang="zh-TW" sz="240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23.1417</a:t>
                      </a:r>
                      <a:endParaRPr lang="zh-TW" sz="240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4015221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台中市太平區</a:t>
                      </a:r>
                      <a:endParaRPr lang="zh-TW" sz="24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rgbClr val="B9F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120.9417</a:t>
                      </a:r>
                      <a:endParaRPr lang="zh-TW" sz="240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24.23321</a:t>
                      </a:r>
                      <a:endParaRPr lang="zh-TW" sz="240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1403762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桃園市復興區</a:t>
                      </a:r>
                      <a:endParaRPr lang="zh-TW" sz="24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rgbClr val="B9F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121.2168</a:t>
                      </a:r>
                      <a:endParaRPr lang="zh-TW" sz="24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24.93759</a:t>
                      </a:r>
                      <a:endParaRPr lang="zh-TW" sz="240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82719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新北市坪林區</a:t>
                      </a:r>
                      <a:endParaRPr lang="zh-TW" sz="24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rgbClr val="B9F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121.6739</a:t>
                      </a:r>
                      <a:endParaRPr lang="zh-TW" sz="240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24.91571</a:t>
                      </a:r>
                      <a:endParaRPr lang="zh-TW" sz="240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6741871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臺北市文山區</a:t>
                      </a:r>
                      <a:endParaRPr lang="zh-TW" sz="240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>
                    <a:solidFill>
                      <a:srgbClr val="B9FFA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121.5598</a:t>
                      </a:r>
                      <a:endParaRPr lang="zh-TW" sz="240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25.09108</a:t>
                      </a:r>
                      <a:endParaRPr lang="zh-TW" sz="2400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標楷體" panose="03000509000000000000" pitchFamily="65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902175"/>
                  </a:ext>
                </a:extLst>
              </a:tr>
            </a:tbl>
          </a:graphicData>
        </a:graphic>
      </p:graphicFrame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95849B-5B8D-4701-B904-178A9E77F54C}" type="slidenum">
              <a:rPr kumimoji="0" lang="tr-TR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5152419" y="809146"/>
            <a:ext cx="1743137" cy="819654"/>
            <a:chOff x="5152419" y="809146"/>
            <a:chExt cx="1743137" cy="819654"/>
          </a:xfrm>
        </p:grpSpPr>
        <p:sp>
          <p:nvSpPr>
            <p:cNvPr id="15" name="向右箭號 14"/>
            <p:cNvSpPr/>
            <p:nvPr/>
          </p:nvSpPr>
          <p:spPr>
            <a:xfrm>
              <a:off x="5303912" y="1196752"/>
              <a:ext cx="1440152" cy="43204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152419" y="809146"/>
              <a:ext cx="174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distance matrix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5375920" y="2336325"/>
            <a:ext cx="6637967" cy="4458890"/>
            <a:chOff x="5447928" y="2328865"/>
            <a:chExt cx="6637967" cy="4458890"/>
          </a:xfrm>
        </p:grpSpPr>
        <p:grpSp>
          <p:nvGrpSpPr>
            <p:cNvPr id="12" name="群組 11"/>
            <p:cNvGrpSpPr/>
            <p:nvPr/>
          </p:nvGrpSpPr>
          <p:grpSpPr>
            <a:xfrm>
              <a:off x="5447928" y="2512404"/>
              <a:ext cx="6637967" cy="4275351"/>
              <a:chOff x="1919536" y="2204864"/>
              <a:chExt cx="6637967" cy="4275351"/>
            </a:xfrm>
          </p:grpSpPr>
          <p:pic>
            <p:nvPicPr>
              <p:cNvPr id="5" name="圖片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9536" y="2204864"/>
                <a:ext cx="6637967" cy="4275351"/>
              </a:xfrm>
              <a:prstGeom prst="rect">
                <a:avLst/>
              </a:prstGeom>
            </p:spPr>
          </p:pic>
          <p:sp>
            <p:nvSpPr>
              <p:cNvPr id="6" name="文字方塊 5"/>
              <p:cNvSpPr txBox="1"/>
              <p:nvPr/>
            </p:nvSpPr>
            <p:spPr>
              <a:xfrm>
                <a:off x="3215672" y="2492896"/>
                <a:ext cx="13099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rPr>
                  <a:t>New Taipei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2726016" y="2758498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rPr>
                  <a:t>Taipei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4727848" y="4322787"/>
                <a:ext cx="14857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rPr>
                  <a:t>Taichung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2999656" y="3446606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rPr>
                  <a:t>Taoyuan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7176120" y="5373216"/>
                <a:ext cx="936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rPr>
                  <a:t>Tainan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7032104" y="4487909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新細明體" panose="02020500000000000000" pitchFamily="18" charset="-120"/>
                    <a:cs typeface="+mn-cs"/>
                  </a:rPr>
                  <a:t>Kaohsiung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18" name="向右箭號 17"/>
            <p:cNvSpPr/>
            <p:nvPr/>
          </p:nvSpPr>
          <p:spPr>
            <a:xfrm rot="5400000">
              <a:off x="8789128" y="2312896"/>
              <a:ext cx="360000" cy="43204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9170725" y="2328865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MDS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285EDBEB-D88F-4045-9E7B-A54F00E9D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504" y="104388"/>
            <a:ext cx="4050928" cy="218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271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F39DA5C-13A2-4125-AF3D-F36D9B32B26C}" type="slidenum">
              <a:rPr lang="zh-TW" altLang="en-US" smtClean="0"/>
              <a:pPr>
                <a:defRPr/>
              </a:pPr>
              <a:t>22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844824"/>
            <a:ext cx="4760534" cy="3546439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591944" y="1844824"/>
            <a:ext cx="5713118" cy="3254022"/>
            <a:chOff x="5591944" y="1844824"/>
            <a:chExt cx="5713118" cy="325402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389" y="1844824"/>
              <a:ext cx="4305673" cy="3254022"/>
            </a:xfrm>
            <a:prstGeom prst="rect">
              <a:avLst/>
            </a:prstGeom>
          </p:spPr>
        </p:pic>
        <p:grpSp>
          <p:nvGrpSpPr>
            <p:cNvPr id="9" name="群組 8"/>
            <p:cNvGrpSpPr/>
            <p:nvPr/>
          </p:nvGrpSpPr>
          <p:grpSpPr>
            <a:xfrm>
              <a:off x="5591944" y="2881963"/>
              <a:ext cx="1152128" cy="907077"/>
              <a:chOff x="5591944" y="2881963"/>
              <a:chExt cx="1152128" cy="907077"/>
            </a:xfrm>
          </p:grpSpPr>
          <p:sp>
            <p:nvSpPr>
              <p:cNvPr id="7" name="向右箭號 6"/>
              <p:cNvSpPr/>
              <p:nvPr/>
            </p:nvSpPr>
            <p:spPr>
              <a:xfrm>
                <a:off x="5591944" y="3356992"/>
                <a:ext cx="1152128" cy="43204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5711251" y="2881963"/>
                <a:ext cx="72008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RL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12582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835EA-D2F6-4F2D-B6AA-FCE69500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/>
              <a:t>Applications of RL</a:t>
            </a:r>
            <a:endParaRPr lang="zh-TW" altLang="en-US" sz="480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F489BBF-1515-4FAC-A5D5-95DC59FE9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 fontScale="92500" lnSpcReduction="10000"/>
          </a:bodyPr>
          <a:lstStyle/>
          <a:p>
            <a:fld id="{6DF4C409-C017-451C-B236-E185BBA6E0E4}" type="slidenum">
              <a:rPr lang="tr-TR" smtClean="0"/>
              <a:pPr/>
              <a:t>23</a:t>
            </a:fld>
            <a:endParaRPr lang="tr-TR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CB4F3A-46FF-4105-A4F2-4D5004FD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25810"/>
            <a:ext cx="4554114" cy="25015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605DD24-2102-4F4E-A9D1-B49EACA3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434" y="81281"/>
            <a:ext cx="2476425" cy="32037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9F8EB2-5E4F-49A5-A88C-47076BB28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3684119"/>
            <a:ext cx="4554114" cy="3107991"/>
          </a:xfrm>
          <a:prstGeom prst="rect">
            <a:avLst/>
          </a:prstGeom>
        </p:spPr>
      </p:pic>
      <p:pic>
        <p:nvPicPr>
          <p:cNvPr id="3074" name="Picture 2" descr="「alpha go」的圖片搜尋結果">
            <a:extLst>
              <a:ext uri="{FF2B5EF4-FFF2-40B4-BE49-F238E27FC236}">
                <a16:creationId xmlns:a16="http://schemas.microsoft.com/office/drawing/2014/main" id="{2AA505CB-493D-4995-BE52-4F7FBC900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67" y="3429000"/>
            <a:ext cx="5849482" cy="32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621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5EFD9-CBF9-4153-B67E-1CE1A725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Reinforcement Learning</a:t>
            </a:r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71E991-71FA-4646-A4EC-24C98F73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36" y="1100766"/>
            <a:ext cx="711200" cy="333276"/>
          </a:xfrm>
        </p:spPr>
        <p:txBody>
          <a:bodyPr>
            <a:normAutofit/>
          </a:bodyPr>
          <a:lstStyle/>
          <a:p>
            <a:fld id="{6DF4C409-C017-451C-B236-E185BBA6E0E4}" type="slidenum">
              <a:rPr lang="tr-TR" smtClean="0"/>
              <a:pPr/>
              <a:t>24</a:t>
            </a:fld>
            <a:endParaRPr lang="tr-TR" dirty="0"/>
          </a:p>
        </p:txBody>
      </p:sp>
      <p:pic>
        <p:nvPicPr>
          <p:cNvPr id="2050" name="Picture 2" descr="「reinforcement learning」的圖片搜尋結果">
            <a:extLst>
              <a:ext uri="{FF2B5EF4-FFF2-40B4-BE49-F238E27FC236}">
                <a16:creationId xmlns:a16="http://schemas.microsoft.com/office/drawing/2014/main" id="{93DDB211-11A1-4EFD-99A4-D17397E8F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96" y="1844824"/>
            <a:ext cx="5503515" cy="389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A3F53F-D81B-4C02-9B44-9D531205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2204864"/>
            <a:ext cx="5816993" cy="29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8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551384" y="333375"/>
            <a:ext cx="11233248" cy="6203950"/>
          </a:xfrm>
        </p:spPr>
        <p:txBody>
          <a:bodyPr>
            <a:normAutofit/>
          </a:bodyPr>
          <a:lstStyle/>
          <a:p>
            <a:pPr eaLnBrk="1" hangingPunct="1">
              <a:spcBef>
                <a:spcPts val="1200"/>
              </a:spcBef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學好本課程要領：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課前預習，上課作筆記，課後立即複習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務必了解課程投影片內容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平時就要準備，不要等到考前才倉促準備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本課程適合有程式基礎的同學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ts val="1200"/>
              </a:spcBef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考試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兩節課考試，第三節上課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可以帶電子計算器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英文出題，不可以帶任何字典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出自考古題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出每周線上自我測驗題目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線上自我測驗未完成提交前，勿關閉網頁，否則測驗結束，且沒有分數，也無法重測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eaLnBrk="1" hangingPunct="1">
              <a:spcBef>
                <a:spcPts val="12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自我測驗有問題，請於測驗時間截止前向助教反應，否則無法補救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748" name="矩形 4"/>
          <p:cNvSpPr>
            <a:spLocks noChangeArrowheads="1"/>
          </p:cNvSpPr>
          <p:nvPr/>
        </p:nvSpPr>
        <p:spPr bwMode="auto">
          <a:xfrm>
            <a:off x="11640616" y="6537325"/>
            <a:ext cx="53583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  <a:defRPr kumimoji="1" sz="32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Times New Roman" panose="02020603050405020304" pitchFamily="18" charset="0"/>
              <a:buChar char="─"/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ü"/>
              <a:defRPr kumimoji="1" sz="22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Symbol" panose="05050102010706020507" pitchFamily="18" charset="2"/>
              <a:buChar char="·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fld id="{9FA516D9-9E70-4E31-83A8-F399081876D0}" type="slidenum"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Symbol" panose="05050102010706020507" pitchFamily="18" charset="2"/>
                <a:buNone/>
                <a:tabLst/>
                <a:defRPr/>
              </a:pPr>
              <a:t>25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3334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修課同學的課程心得與建議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84393" y="1119402"/>
            <a:ext cx="11942432" cy="2283528"/>
            <a:chOff x="76512" y="4309942"/>
            <a:chExt cx="11942432" cy="228352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56" y="4715416"/>
              <a:ext cx="11845888" cy="1878054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76512" y="4309942"/>
              <a:ext cx="4446848" cy="395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111</a:t>
              </a:r>
              <a:r>
                <a:rPr kumimoji="0" lang="zh-TW" altLang="en-US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學年第</a:t>
              </a:r>
              <a:r>
                <a:rPr kumimoji="0" lang="en-US" altLang="zh-TW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r>
                <a:rPr kumimoji="0" lang="zh-TW" altLang="en-US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學期 </a:t>
              </a:r>
              <a:r>
                <a:rPr kumimoji="0" lang="en-US" altLang="zh-TW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3311</a:t>
              </a:r>
              <a:r>
                <a:rPr kumimoji="0" lang="zh-TW" altLang="en-US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機器學習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13946" y="3652524"/>
            <a:ext cx="11912879" cy="3085046"/>
            <a:chOff x="93341" y="1059854"/>
            <a:chExt cx="11912879" cy="308504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625" y="1436144"/>
              <a:ext cx="11860595" cy="2708756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93341" y="1059854"/>
              <a:ext cx="4446848" cy="395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112</a:t>
              </a:r>
              <a:r>
                <a:rPr kumimoji="0" lang="zh-TW" altLang="en-US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學年第</a:t>
              </a:r>
              <a:r>
                <a:rPr kumimoji="0" lang="en-US" altLang="zh-TW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2</a:t>
              </a:r>
              <a:r>
                <a:rPr kumimoji="0" lang="zh-TW" altLang="en-US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學期 </a:t>
              </a:r>
              <a:r>
                <a:rPr kumimoji="0" lang="en-US" altLang="zh-TW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3311</a:t>
              </a:r>
              <a:r>
                <a:rPr kumimoji="0" lang="zh-TW" altLang="en-US" sz="1969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機器學習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2F276-D2C5-4078-B4BC-AB11854880DC}" type="slidenum">
              <a:rPr kumimoji="0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10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Resources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tr-TR" dirty="0"/>
              <a:t> </a:t>
            </a:r>
            <a:r>
              <a:rPr lang="en-US" dirty="0"/>
              <a:t>Code and Programming</a:t>
            </a:r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11454338" y="6613524"/>
            <a:ext cx="711200" cy="244476"/>
          </a:xfr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F4C409-C017-451C-B236-E185BBA6E0E4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95400" y="1132830"/>
            <a:ext cx="11217448" cy="5725170"/>
          </a:xfrm>
        </p:spPr>
        <p:txBody>
          <a:bodyPr>
            <a:normAutofit lnSpcReduction="10000"/>
          </a:bodyPr>
          <a:lstStyle/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Python: </a:t>
            </a:r>
          </a:p>
          <a:p>
            <a:pPr lvl="1"/>
            <a:r>
              <a:rPr lang="tr-TR" altLang="zh-TW" sz="2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https://www.w3schools.com/python/default.asp</a:t>
            </a:r>
            <a:endParaRPr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https://www.codecademy.com/resources/docs/python</a:t>
            </a:r>
            <a:endParaRPr lang="en-US" altLang="zh-TW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Open Sources/Code</a:t>
            </a:r>
          </a:p>
          <a:p>
            <a:pPr lvl="1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Github: https://github.com/</a:t>
            </a:r>
          </a:p>
          <a:p>
            <a:pPr lvl="1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Paper With Code: https://paperswithcode.com/ </a:t>
            </a:r>
          </a:p>
          <a:p>
            <a:r>
              <a:rPr lang="tr-TR" altLang="zh-TW" sz="3200" dirty="0">
                <a:latin typeface="Calibri" panose="020F0502020204030204" pitchFamily="34" charset="0"/>
                <a:cs typeface="Calibri" panose="020F0502020204030204" pitchFamily="34" charset="0"/>
              </a:rPr>
              <a:t>UCI Repository: </a:t>
            </a:r>
            <a:r>
              <a:rPr lang="tr-TR" altLang="zh-TW" sz="2800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http://www.ics.uci.edu/~mlearn/MLRepository.html</a:t>
            </a:r>
            <a:endParaRPr lang="tr-TR" altLang="zh-TW" sz="3200" dirty="0">
              <a:solidFill>
                <a:srgbClr val="3333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Hugging Face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：模型、資料集、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Overflow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：程式錯誤的提問與回答論壇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免費運算資源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Colab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https://colab.research.google.com/</a:t>
            </a:r>
          </a:p>
          <a:p>
            <a:pPr lvl="1"/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雲科大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AI Stack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運算平台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7738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Resources: </a:t>
            </a:r>
            <a:r>
              <a:rPr lang="en-US" dirty="0"/>
              <a:t>Code, Websites, </a:t>
            </a:r>
            <a:r>
              <a:rPr lang="tr-TR" dirty="0"/>
              <a:t>Datasets</a:t>
            </a:r>
            <a:r>
              <a:rPr lang="en-US" dirty="0"/>
              <a:t>, and Books</a:t>
            </a:r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1143766"/>
            <a:ext cx="711200" cy="244476"/>
          </a:xfrm>
        </p:spPr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28</a:t>
            </a:fld>
            <a:endParaRPr lang="tr-TR" dirty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11200" y="1484784"/>
            <a:ext cx="11217448" cy="367240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台大電機系李宏毅教授 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AI, ML</a:t>
            </a:r>
            <a:r>
              <a:rPr lang="zh-TW" altLang="en-US" dirty="0">
                <a:latin typeface="Calibri" panose="020F0502020204030204" pitchFamily="34" charset="0"/>
                <a:cs typeface="Calibri" panose="020F0502020204030204" pitchFamily="34" charset="0"/>
              </a:rPr>
              <a:t>線上課程</a:t>
            </a:r>
            <a:endParaRPr lang="en-US" altLang="zh-TW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https://www.youtube.com/@HungyiLeeNTU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sz="2400" b="0" i="0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深度學習的數學地圖，</a:t>
            </a:r>
            <a:r>
              <a:rPr lang="en-US" altLang="zh-TW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M. Akaishi, </a:t>
            </a:r>
            <a:r>
              <a:rPr lang="zh-TW" altLang="en-US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章奇煒、王心薇合譯，旗標 </a:t>
            </a:r>
            <a:r>
              <a:rPr lang="en-US" altLang="zh-TW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有</a:t>
            </a:r>
            <a:r>
              <a:rPr lang="en-US" altLang="zh-TW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zh-TW" altLang="en-US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程式碼</a:t>
            </a:r>
            <a:r>
              <a:rPr lang="en-US" altLang="zh-TW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zh-TW" altLang="en-US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機器學習的數學基礎，</a:t>
            </a:r>
            <a:r>
              <a:rPr lang="en-US" altLang="zh-TW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H. </a:t>
            </a:r>
            <a:r>
              <a:rPr lang="en-US" altLang="zh-TW" sz="24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Nishiuchi</a:t>
            </a:r>
            <a:r>
              <a:rPr lang="en-US" altLang="zh-TW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zh-TW" altLang="en-US" sz="24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胡豐榮、徐先正譯，旗標</a:t>
            </a:r>
            <a:endParaRPr lang="en-US" altLang="zh-TW" sz="24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機器學習的數學，孫博，博碩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有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程式碼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Mathematics for Machine Learning: </a:t>
            </a:r>
            <a:r>
              <a:rPr lang="en-US" altLang="zh-TW" sz="18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https://mml-book.github.io/</a:t>
            </a:r>
            <a:endParaRPr lang="en-US" altLang="zh-TW" sz="18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book cover">
            <a:extLst>
              <a:ext uri="{FF2B5EF4-FFF2-40B4-BE49-F238E27FC236}">
                <a16:creationId xmlns:a16="http://schemas.microsoft.com/office/drawing/2014/main" id="{D0795458-CADB-4969-B5AB-A39E558D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3887880"/>
            <a:ext cx="2304256" cy="273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Resources: Journals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1143766"/>
            <a:ext cx="711200" cy="244476"/>
          </a:xfrm>
        </p:spPr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29</a:t>
            </a:fld>
            <a:endParaRPr lang="tr-TR" dirty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16864" y="1556792"/>
            <a:ext cx="10871200" cy="4709120"/>
          </a:xfrm>
        </p:spPr>
        <p:txBody>
          <a:bodyPr>
            <a:normAutofit/>
          </a:bodyPr>
          <a:lstStyle/>
          <a:p>
            <a:r>
              <a:rPr lang="tr-TR" dirty="0"/>
              <a:t>Journal of Machine Learning Research </a:t>
            </a:r>
            <a:r>
              <a:rPr lang="en-US" altLang="zh-TW" dirty="0"/>
              <a:t>(</a:t>
            </a:r>
            <a:r>
              <a:rPr lang="tr-TR" dirty="0">
                <a:hlinkClick r:id="rId2"/>
              </a:rPr>
              <a:t>www.jmlr.org</a:t>
            </a:r>
            <a:r>
              <a:rPr lang="en-US" altLang="zh-TW" dirty="0"/>
              <a:t>)</a:t>
            </a:r>
            <a:endParaRPr lang="tr-TR" dirty="0"/>
          </a:p>
          <a:p>
            <a:r>
              <a:rPr lang="tr-TR" dirty="0"/>
              <a:t>Machine Learning </a:t>
            </a:r>
          </a:p>
          <a:p>
            <a:r>
              <a:rPr lang="tr-TR" dirty="0"/>
              <a:t>Neural Computation</a:t>
            </a:r>
          </a:p>
          <a:p>
            <a:r>
              <a:rPr lang="tr-TR" dirty="0"/>
              <a:t>Neural Networks</a:t>
            </a:r>
          </a:p>
          <a:p>
            <a:r>
              <a:rPr lang="tr-TR" dirty="0"/>
              <a:t>IEEE Trans on Neural Networks and Learning Systems</a:t>
            </a:r>
          </a:p>
          <a:p>
            <a:r>
              <a:rPr lang="tr-TR" dirty="0"/>
              <a:t>IEEE Trans on Pattern Analysis and Machine Intelligence</a:t>
            </a:r>
          </a:p>
          <a:p>
            <a:r>
              <a:rPr lang="tr-TR" dirty="0"/>
              <a:t>Journals on Statistics/Data Mining/Signal Processing/Natural Language Processing/Bioinformatics/...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Course Evaluation</a:t>
            </a:r>
            <a:endParaRPr lang="zh-TW" altLang="en-US"/>
          </a:p>
        </p:txBody>
      </p:sp>
      <p:sp>
        <p:nvSpPr>
          <p:cNvPr id="1024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  <a:defRPr kumimoji="1" sz="32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60000"/>
              <a:buFont typeface="Times New Roman" panose="02020603050405020304" pitchFamily="18" charset="0"/>
              <a:buChar char="─"/>
              <a:defRPr kumimoji="1" sz="26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ü"/>
              <a:defRPr kumimoji="1" sz="22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70000"/>
              <a:buFont typeface="Symbol" panose="05050102010706020507" pitchFamily="18" charset="2"/>
              <a:buChar char="·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Times New Roman" panose="02020603050405020304" pitchFamily="18" charset="0"/>
              <a:buChar char="─"/>
              <a:defRPr kumimoji="1" sz="2000">
                <a:solidFill>
                  <a:srgbClr val="000066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  <a:defRPr/>
            </a:pPr>
            <a:fld id="{97BA5A9A-C8FA-4648-9150-87ACFC1B4066}" type="slidenum">
              <a:rPr kumimoji="0" lang="en-US" altLang="zh-TW" sz="140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pPr>
                <a:spcBef>
                  <a:spcPct val="0"/>
                </a:spcBef>
                <a:buClrTx/>
                <a:buSzTx/>
                <a:buNone/>
                <a:defRPr/>
              </a:pPr>
              <a:t>3</a:t>
            </a:fld>
            <a:endParaRPr kumimoji="0" lang="en-US" altLang="zh-TW" sz="140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24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lvl="1" indent="-342900"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en-US" altLang="zh-TW" sz="3200" dirty="0"/>
              <a:t>Three Exams (45%)</a:t>
            </a:r>
          </a:p>
          <a:p>
            <a:pPr marL="342900" lvl="1" indent="-342900"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en-US" altLang="zh-TW" sz="3200" dirty="0"/>
              <a:t>Four Projects (35%)</a:t>
            </a:r>
          </a:p>
          <a:p>
            <a:pPr marL="695325" lvl="2" indent="-342900">
              <a:buClr>
                <a:srgbClr val="000066"/>
              </a:buClr>
              <a:buFont typeface="Wingdings" panose="05000000000000000000" pitchFamily="2" charset="2"/>
              <a:buChar char="Ø"/>
            </a:pPr>
            <a:r>
              <a:rPr lang="en-US" altLang="zh-TW" sz="2800" dirty="0"/>
              <a:t>Team project (No. of members: </a:t>
            </a:r>
            <a:r>
              <a:rPr lang="en-US" altLang="zh-TW" sz="2800" dirty="0">
                <a:sym typeface="Symbol" panose="05050102010706020507" pitchFamily="18" charset="2"/>
              </a:rPr>
              <a:t> </a:t>
            </a:r>
            <a:r>
              <a:rPr lang="en-US" altLang="zh-TW" sz="2800" dirty="0"/>
              <a:t>4)</a:t>
            </a:r>
          </a:p>
          <a:p>
            <a:pPr marL="695325" lvl="2" indent="-342900">
              <a:buClr>
                <a:srgbClr val="000066"/>
              </a:buClr>
              <a:buFont typeface="Wingdings" panose="05000000000000000000" pitchFamily="2" charset="2"/>
              <a:buChar char="Ø"/>
            </a:pPr>
            <a:r>
              <a:rPr lang="en-US" altLang="zh-TW" sz="2800" dirty="0"/>
              <a:t>Programming Language and Platform: Python, </a:t>
            </a:r>
            <a:r>
              <a:rPr lang="en-US" altLang="zh-TW" sz="2800" dirty="0" err="1"/>
              <a:t>PyTorch</a:t>
            </a:r>
            <a:endParaRPr lang="en-US" altLang="zh-TW" sz="2800" dirty="0"/>
          </a:p>
          <a:p>
            <a:pPr marL="342900" lvl="1" indent="-342900"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en-US" altLang="zh-TW" sz="3200" dirty="0"/>
              <a:t>Self-test in </a:t>
            </a:r>
            <a:r>
              <a:rPr lang="en-US" altLang="zh-TW" sz="3200" dirty="0" err="1"/>
              <a:t>Yuntech’s</a:t>
            </a:r>
            <a:r>
              <a:rPr lang="en-US" altLang="zh-TW" sz="3200" dirty="0"/>
              <a:t> </a:t>
            </a:r>
            <a:r>
              <a:rPr lang="en-US" altLang="zh-TW" sz="3200" dirty="0" err="1"/>
              <a:t>Tronclass</a:t>
            </a:r>
            <a:r>
              <a:rPr lang="en-US" altLang="zh-TW" sz="3200" dirty="0"/>
              <a:t> (15%)</a:t>
            </a:r>
          </a:p>
          <a:p>
            <a:pPr marL="695325" lvl="2" indent="-342900">
              <a:buClr>
                <a:srgbClr val="000066"/>
              </a:buClr>
              <a:buFont typeface="Wingdings" panose="05000000000000000000" pitchFamily="2" charset="2"/>
              <a:buChar char="Ø"/>
            </a:pPr>
            <a:r>
              <a:rPr lang="en-US" altLang="zh-TW" sz="2800" dirty="0"/>
              <a:t>Take the self-test  after each class</a:t>
            </a:r>
          </a:p>
          <a:p>
            <a:pPr marL="695325" lvl="2" indent="-342900">
              <a:buClr>
                <a:srgbClr val="000066"/>
              </a:buClr>
              <a:buFont typeface="Wingdings" panose="05000000000000000000" pitchFamily="2" charset="2"/>
              <a:buChar char="Ø"/>
            </a:pPr>
            <a:r>
              <a:rPr lang="en-US" altLang="zh-TW" sz="2800" dirty="0">
                <a:ea typeface="新細明體" panose="02020500000000000000" pitchFamily="18" charset="-120"/>
              </a:rPr>
              <a:t>https://eclass.yuntech.edu.tw/</a:t>
            </a:r>
            <a:endParaRPr lang="en-US" altLang="zh-TW" sz="2800" dirty="0"/>
          </a:p>
          <a:p>
            <a:pPr marL="342900" lvl="1" indent="-342900">
              <a:buClr>
                <a:srgbClr val="000066"/>
              </a:buClr>
              <a:buSzPct val="65000"/>
              <a:buFont typeface="Symbol" panose="05050102010706020507" pitchFamily="18" charset="2"/>
              <a:buChar char="·"/>
            </a:pPr>
            <a:r>
              <a:rPr lang="en-US" altLang="zh-TW" sz="3200" dirty="0"/>
              <a:t>Class Participation (5%)</a:t>
            </a:r>
          </a:p>
        </p:txBody>
      </p:sp>
    </p:spTree>
    <p:extLst>
      <p:ext uri="{BB962C8B-B14F-4D97-AF65-F5344CB8AC3E}">
        <p14:creationId xmlns:p14="http://schemas.microsoft.com/office/powerpoint/2010/main" val="3769410489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Resources: Conferences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1150966"/>
            <a:ext cx="711200" cy="244476"/>
          </a:xfrm>
        </p:spPr>
        <p:txBody>
          <a:bodyPr>
            <a:normAutofit fontScale="85000" lnSpcReduction="20000"/>
          </a:bodyPr>
          <a:lstStyle/>
          <a:p>
            <a:fld id="{6DF4C409-C017-451C-B236-E185BBA6E0E4}" type="slidenum">
              <a:rPr lang="tr-TR" smtClean="0"/>
              <a:pPr/>
              <a:t>30</a:t>
            </a:fld>
            <a:endParaRPr lang="tr-TR" dirty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tr-TR" dirty="0"/>
              <a:t>International Conference on Machine Learning (ICML) </a:t>
            </a:r>
          </a:p>
          <a:p>
            <a:pPr>
              <a:lnSpc>
                <a:spcPct val="80000"/>
              </a:lnSpc>
            </a:pPr>
            <a:r>
              <a:rPr lang="tr-TR" dirty="0"/>
              <a:t>European Conference on Machine Learning (ECML)</a:t>
            </a:r>
          </a:p>
          <a:p>
            <a:pPr>
              <a:lnSpc>
                <a:spcPct val="80000"/>
              </a:lnSpc>
            </a:pPr>
            <a:r>
              <a:rPr lang="tr-TR" dirty="0"/>
              <a:t>Neural Information Processing Systems (NIPS)</a:t>
            </a:r>
          </a:p>
          <a:p>
            <a:pPr>
              <a:lnSpc>
                <a:spcPct val="80000"/>
              </a:lnSpc>
            </a:pPr>
            <a:r>
              <a:rPr lang="tr-TR" dirty="0"/>
              <a:t>Uncertainty in Artificial Intelligence (UAI)</a:t>
            </a:r>
          </a:p>
          <a:p>
            <a:pPr>
              <a:lnSpc>
                <a:spcPct val="80000"/>
              </a:lnSpc>
            </a:pPr>
            <a:r>
              <a:rPr lang="tr-TR" dirty="0"/>
              <a:t>Computational Learning Theory (COLT)</a:t>
            </a:r>
          </a:p>
          <a:p>
            <a:pPr>
              <a:lnSpc>
                <a:spcPct val="80000"/>
              </a:lnSpc>
            </a:pPr>
            <a:r>
              <a:rPr lang="tr-TR" dirty="0"/>
              <a:t>International Conference on Artificial Neural Networks (ICANN) </a:t>
            </a:r>
          </a:p>
          <a:p>
            <a:pPr>
              <a:lnSpc>
                <a:spcPct val="80000"/>
              </a:lnSpc>
            </a:pPr>
            <a:r>
              <a:rPr lang="tr-TR" dirty="0"/>
              <a:t>International Conference on AI &amp; Statistics (AISTATS)</a:t>
            </a:r>
          </a:p>
          <a:p>
            <a:pPr>
              <a:lnSpc>
                <a:spcPct val="80000"/>
              </a:lnSpc>
            </a:pPr>
            <a:r>
              <a:rPr lang="tr-TR" dirty="0"/>
              <a:t>International Conference on Pattern Recognition (ICPR)</a:t>
            </a:r>
          </a:p>
          <a:p>
            <a:pPr>
              <a:lnSpc>
                <a:spcPct val="80000"/>
              </a:lnSpc>
            </a:pPr>
            <a:r>
              <a:rPr lang="tr-TR" dirty="0"/>
              <a:t>...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11346496" y="6435427"/>
            <a:ext cx="711200" cy="380989"/>
          </a:xfrm>
        </p:spPr>
        <p:txBody>
          <a:bodyPr>
            <a:normAutofit/>
          </a:bodyPr>
          <a:lstStyle/>
          <a:p>
            <a:pPr defTabSz="642915">
              <a:defRPr/>
            </a:pPr>
            <a:fld id="{0F39DA5C-13A2-4125-AF3D-F36D9B32B26C}" type="slidenum">
              <a:rPr lang="zh-TW" altLang="en-US" b="1">
                <a:solidFill>
                  <a:prstClr val="black">
                    <a:tint val="75000"/>
                  </a:prstClr>
                </a:solidFill>
                <a:latin typeface="Calibri"/>
                <a:ea typeface="新細明體" panose="02020500000000000000" pitchFamily="18" charset="-120"/>
              </a:rPr>
              <a:pPr defTabSz="642915">
                <a:defRPr/>
              </a:pPr>
              <a:t>4</a:t>
            </a:fld>
            <a:endParaRPr lang="zh-TW" altLang="en-US" b="1" dirty="0">
              <a:solidFill>
                <a:prstClr val="black">
                  <a:tint val="75000"/>
                </a:prstClr>
              </a:solidFill>
              <a:latin typeface="Calibri"/>
              <a:ea typeface="新細明體" panose="02020500000000000000" pitchFamily="18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16632"/>
            <a:ext cx="7607762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課程目標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1143766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755818-04D8-4B88-B8CD-A750B271AC93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itchFamily="18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itchFamily="18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795601" y="1484784"/>
            <a:ext cx="10884936" cy="1656184"/>
          </a:xfrm>
        </p:spPr>
        <p:txBody>
          <a:bodyPr/>
          <a:lstStyle/>
          <a:p>
            <a:r>
              <a:rPr lang="zh-TW" altLang="en-US" dirty="0"/>
              <a:t>講授各種</a:t>
            </a:r>
            <a:r>
              <a:rPr lang="zh-TW" altLang="en-US" dirty="0">
                <a:solidFill>
                  <a:srgbClr val="FF0000"/>
                </a:solidFill>
              </a:rPr>
              <a:t>機器學習技術</a:t>
            </a:r>
            <a:r>
              <a:rPr lang="zh-TW" altLang="en-US" dirty="0"/>
              <a:t>，著重各項技術的</a:t>
            </a:r>
            <a:r>
              <a:rPr lang="zh-TW" altLang="en-US" dirty="0">
                <a:solidFill>
                  <a:srgbClr val="FF0000"/>
                </a:solidFill>
              </a:rPr>
              <a:t>原理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FF0000"/>
                </a:solidFill>
              </a:rPr>
              <a:t>基礎理論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透過專案</a:t>
            </a:r>
            <a:r>
              <a:rPr lang="zh-TW" altLang="en-US" dirty="0">
                <a:solidFill>
                  <a:srgbClr val="FF0000"/>
                </a:solidFill>
              </a:rPr>
              <a:t>實作</a:t>
            </a:r>
            <a:r>
              <a:rPr lang="zh-TW" altLang="en-US" dirty="0"/>
              <a:t>，驗證所學理論及練習分析實際資料集</a:t>
            </a:r>
          </a:p>
          <a:p>
            <a:r>
              <a:rPr lang="zh-TW" altLang="en-US" dirty="0"/>
              <a:t>會有大量數學式，特別與</a:t>
            </a:r>
            <a:r>
              <a:rPr lang="zh-TW" altLang="en-US" dirty="0">
                <a:solidFill>
                  <a:srgbClr val="FF0000"/>
                </a:solidFill>
              </a:rPr>
              <a:t>線性代數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機率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統計</a:t>
            </a:r>
            <a:r>
              <a:rPr lang="zh-TW" altLang="en-US" dirty="0"/>
              <a:t>高度相關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6002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實務很重要！  那理論呢？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58F715-257A-43DD-A1F9-F937DCFF7A54}" type="slidenum"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1DD36A5-C1F0-CD37-A61C-74D02E623CCD}"/>
              </a:ext>
            </a:extLst>
          </p:cNvPr>
          <p:cNvGrpSpPr/>
          <p:nvPr/>
        </p:nvGrpSpPr>
        <p:grpSpPr>
          <a:xfrm>
            <a:off x="4837770" y="1580668"/>
            <a:ext cx="3600000" cy="4982678"/>
            <a:chOff x="4837770" y="1580668"/>
            <a:chExt cx="3600000" cy="4982678"/>
          </a:xfrm>
        </p:grpSpPr>
        <p:pic>
          <p:nvPicPr>
            <p:cNvPr id="9" name="圖片 8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7770" y="4223346"/>
              <a:ext cx="3600000" cy="2340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837770" y="1580668"/>
              <a:ext cx="3600000" cy="2340000"/>
            </a:xfrm>
            <a:prstGeom prst="rect">
              <a:avLst/>
            </a:prstGeom>
          </p:spPr>
        </p:pic>
      </p:grpSp>
      <p:sp>
        <p:nvSpPr>
          <p:cNvPr id="5" name="文字方塊 4"/>
          <p:cNvSpPr txBox="1"/>
          <p:nvPr/>
        </p:nvSpPr>
        <p:spPr>
          <a:xfrm>
            <a:off x="8544272" y="4362327"/>
            <a:ext cx="3528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+mn-ea"/>
              </a:rPr>
              <a:t>如何使用耕耘機？</a:t>
            </a:r>
            <a:endParaRPr lang="en-US" altLang="zh-TW" sz="2000" b="1" dirty="0">
              <a:latin typeface="+mn-ea"/>
            </a:endParaRPr>
          </a:p>
          <a:p>
            <a:pPr marL="266700" indent="-2667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+mn-ea"/>
              </a:rPr>
              <a:t>怎樣可改良耕耘機的效能？</a:t>
            </a:r>
            <a:endParaRPr lang="en-US" altLang="zh-TW" sz="2000" b="1" dirty="0">
              <a:latin typeface="+mn-ea"/>
            </a:endParaRPr>
          </a:p>
          <a:p>
            <a:pPr marL="266700" indent="-2667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+mn-ea"/>
              </a:rPr>
              <a:t>怎樣可改善</a:t>
            </a:r>
            <a:r>
              <a:rPr lang="en-US" altLang="zh-TW" sz="2000" b="1" dirty="0">
                <a:latin typeface="+mn-ea"/>
              </a:rPr>
              <a:t>AI</a:t>
            </a:r>
            <a:r>
              <a:rPr lang="zh-TW" altLang="en-US" sz="2000" b="1" dirty="0">
                <a:latin typeface="+mn-ea"/>
              </a:rPr>
              <a:t>模型之效能？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81B2D18-296A-6476-2539-0A5901914842}"/>
              </a:ext>
            </a:extLst>
          </p:cNvPr>
          <p:cNvGrpSpPr/>
          <p:nvPr/>
        </p:nvGrpSpPr>
        <p:grpSpPr>
          <a:xfrm>
            <a:off x="478578" y="1628800"/>
            <a:ext cx="3600000" cy="4968552"/>
            <a:chOff x="478578" y="1628800"/>
            <a:chExt cx="3600000" cy="4968552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FE72E5B-5CE9-82E8-77C0-F721A11FB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578" y="1628800"/>
              <a:ext cx="3600000" cy="2319867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9AC481E-672C-E060-7477-8EF7554E5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578" y="4280933"/>
              <a:ext cx="3600000" cy="2316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956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91" y="1839059"/>
            <a:ext cx="3442755" cy="289714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140" y="1839059"/>
            <a:ext cx="3265805" cy="2971728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1703512" y="375740"/>
            <a:ext cx="1572210" cy="1083795"/>
            <a:chOff x="2207568" y="5390245"/>
            <a:chExt cx="1572210" cy="1083795"/>
          </a:xfrm>
        </p:grpSpPr>
        <p:sp>
          <p:nvSpPr>
            <p:cNvPr id="8" name="等腰三角形 7"/>
            <p:cNvSpPr/>
            <p:nvPr/>
          </p:nvSpPr>
          <p:spPr>
            <a:xfrm>
              <a:off x="2510874" y="5445224"/>
              <a:ext cx="1268904" cy="663081"/>
            </a:xfrm>
            <a:prstGeom prst="triangle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968877" y="6073930"/>
              <a:ext cx="5768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+mn-cs"/>
                </a:rPr>
                <a:t>4</a:t>
              </a:r>
              <a:endPara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207568" y="5642709"/>
              <a:ext cx="4623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+mn-cs"/>
                </a:rPr>
                <a:t>3</a:t>
              </a:r>
              <a:endPara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7CBCEED-0FEB-4698-9FC9-10CFF9683352}"/>
                </a:ext>
              </a:extLst>
            </p:cNvPr>
            <p:cNvSpPr txBox="1"/>
            <p:nvPr/>
          </p:nvSpPr>
          <p:spPr>
            <a:xfrm>
              <a:off x="2891730" y="5390245"/>
              <a:ext cx="507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？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659550EA-9CE2-4F47-996E-756ACF3944FF}"/>
              </a:ext>
            </a:extLst>
          </p:cNvPr>
          <p:cNvSpPr txBox="1"/>
          <p:nvPr/>
        </p:nvSpPr>
        <p:spPr>
          <a:xfrm>
            <a:off x="2376911" y="5259966"/>
            <a:ext cx="6696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理論是實務經驗淬鍊之後的精華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kumimoji="1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理論與實務相輔相成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0E7BAEEF-C0DD-4471-B80F-DB7F55B226F2}"/>
              </a:ext>
            </a:extLst>
          </p:cNvPr>
          <p:cNvGrpSpPr/>
          <p:nvPr/>
        </p:nvGrpSpPr>
        <p:grpSpPr>
          <a:xfrm>
            <a:off x="4943872" y="2248414"/>
            <a:ext cx="2145992" cy="2044682"/>
            <a:chOff x="4943872" y="2248414"/>
            <a:chExt cx="2145992" cy="204468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7CBCEED-0FEB-4698-9FC9-10CFF9683352}"/>
                </a:ext>
              </a:extLst>
            </p:cNvPr>
            <p:cNvSpPr txBox="1"/>
            <p:nvPr/>
          </p:nvSpPr>
          <p:spPr>
            <a:xfrm>
              <a:off x="4943872" y="2248414"/>
              <a:ext cx="2103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觀察、分析、歸納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FFB50A5-FE08-4CFB-A73C-0C6376EBD752}"/>
                </a:ext>
              </a:extLst>
            </p:cNvPr>
            <p:cNvSpPr txBox="1"/>
            <p:nvPr/>
          </p:nvSpPr>
          <p:spPr>
            <a:xfrm>
              <a:off x="5103787" y="3870831"/>
              <a:ext cx="1986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1" lang="zh-TW" altLang="en-US" sz="1800" b="1" dirty="0">
                  <a:solidFill>
                    <a:prstClr val="black"/>
                  </a:solidFill>
                  <a:latin typeface="微軟正黑體" panose="020B0604030504040204" pitchFamily="34" charset="-120"/>
                </a:rPr>
                <a:t>預測、解釋</a:t>
              </a:r>
              <a:endParaRPr kumimoji="1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7CBCEED-0FEB-4698-9FC9-10CFF9683352}"/>
                </a:ext>
              </a:extLst>
            </p:cNvPr>
            <p:cNvSpPr txBox="1"/>
            <p:nvPr/>
          </p:nvSpPr>
          <p:spPr>
            <a:xfrm>
              <a:off x="5203460" y="2937467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實務驗證</a:t>
              </a:r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2FBC63AC-6CC4-403E-B74B-31DAF578BFBD}"/>
                </a:ext>
              </a:extLst>
            </p:cNvPr>
            <p:cNvCxnSpPr/>
            <p:nvPr/>
          </p:nvCxnSpPr>
          <p:spPr>
            <a:xfrm>
              <a:off x="5027443" y="2708920"/>
              <a:ext cx="196142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85BC7E4C-F8A6-43B5-A6E3-2CF53B8B88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9552" y="3288599"/>
              <a:ext cx="1944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A58267E7-AF07-4A0C-8285-A631A1A96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3787" y="4293096"/>
              <a:ext cx="1944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投影片編號版面配置區 26">
            <a:extLst>
              <a:ext uri="{FF2B5EF4-FFF2-40B4-BE49-F238E27FC236}">
                <a16:creationId xmlns:a16="http://schemas.microsoft.com/office/drawing/2014/main" id="{80C964A3-4D51-4CE4-9E56-A2A5563F3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800" y="6464147"/>
            <a:ext cx="711200" cy="381000"/>
          </a:xfrm>
        </p:spPr>
        <p:txBody>
          <a:bodyPr/>
          <a:lstStyle/>
          <a:p>
            <a:fld id="{1895849B-5B8D-4701-B904-178A9E77F54C}" type="slidenum">
              <a:rPr lang="tr-TR" smtClean="0"/>
              <a:pPr/>
              <a:t>7</a:t>
            </a:fld>
            <a:endParaRPr lang="tr-TR" dirty="0"/>
          </a:p>
        </p:txBody>
      </p:sp>
      <p:sp>
        <p:nvSpPr>
          <p:cNvPr id="2" name="矩形 1"/>
          <p:cNvSpPr/>
          <p:nvPr/>
        </p:nvSpPr>
        <p:spPr>
          <a:xfrm>
            <a:off x="4752348" y="424722"/>
            <a:ext cx="264687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zh-TW" altLang="en-US" dirty="0">
                <a:solidFill>
                  <a:prstClr val="black"/>
                </a:solidFill>
                <a:latin typeface="微軟正黑體" panose="020B0604030504040204" pitchFamily="34" charset="-120"/>
              </a:rPr>
              <a:t>理論怎來的？</a:t>
            </a:r>
            <a:endParaRPr kumimoji="1" lang="en-US" altLang="zh-TW" dirty="0">
              <a:solidFill>
                <a:prstClr val="black"/>
              </a:solidFill>
              <a:latin typeface="微軟正黑體" panose="020B0604030504040204" pitchFamily="34" charset="-120"/>
            </a:endParaRPr>
          </a:p>
          <a:p>
            <a:pPr>
              <a:defRPr/>
            </a:pPr>
            <a:r>
              <a:rPr kumimoji="1" lang="zh-TW" altLang="en-US" dirty="0">
                <a:solidFill>
                  <a:prstClr val="black"/>
                </a:solidFill>
                <a:latin typeface="微軟正黑體" panose="020B0604030504040204" pitchFamily="34" charset="-120"/>
              </a:rPr>
              <a:t>理論有何用？</a:t>
            </a:r>
          </a:p>
        </p:txBody>
      </p:sp>
    </p:spTree>
    <p:extLst>
      <p:ext uri="{BB962C8B-B14F-4D97-AF65-F5344CB8AC3E}">
        <p14:creationId xmlns:p14="http://schemas.microsoft.com/office/powerpoint/2010/main" val="362769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712624" y="6445774"/>
            <a:ext cx="375840" cy="381000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58F715-257A-43DD-A1F9-F937DCFF7A54}" type="slidenum"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 idx="4294967295"/>
          </p:nvPr>
        </p:nvSpPr>
        <p:spPr>
          <a:xfrm>
            <a:off x="1703512" y="1313937"/>
            <a:ext cx="8784977" cy="855614"/>
          </a:xfrm>
        </p:spPr>
        <p:txBody>
          <a:bodyPr>
            <a:normAutofit/>
          </a:bodyPr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理論讓你站在巨人的肩膀上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02" y="2276872"/>
            <a:ext cx="5562262" cy="39725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778" y="2271864"/>
            <a:ext cx="2982301" cy="397760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127448" y="352897"/>
            <a:ext cx="9433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理論是前人辛苦研究及驗證的結果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CCBD492-25ED-482D-BE25-9EDB87A9B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142" y="4688236"/>
            <a:ext cx="1296144" cy="11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9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C51EC1-4539-4812-827E-753B3977B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5831" y="6438667"/>
            <a:ext cx="711200" cy="381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8F715-257A-43DD-A1F9-F937DCFF7A54}" type="slidenum">
              <a:rPr kumimoji="0" lang="zh-TW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9BB931-ED23-40AC-B394-F0CCC70B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58" y="92013"/>
            <a:ext cx="10402719" cy="64596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7494330-A40F-4E47-8FDE-A580B191857A}"/>
              </a:ext>
            </a:extLst>
          </p:cNvPr>
          <p:cNvSpPr txBox="1"/>
          <p:nvPr/>
        </p:nvSpPr>
        <p:spPr>
          <a:xfrm>
            <a:off x="548265" y="6537636"/>
            <a:ext cx="7036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tique Olive" pitchFamily="34" charset="0"/>
                <a:ea typeface="新細明體" panose="02020500000000000000" pitchFamily="18" charset="-120"/>
                <a:cs typeface="+mn-cs"/>
              </a:rPr>
              <a:t>M. </a:t>
            </a:r>
            <a:r>
              <a:rPr kumimoji="1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tique Olive" pitchFamily="34" charset="0"/>
                <a:ea typeface="新細明體" panose="02020500000000000000" pitchFamily="18" charset="-120"/>
                <a:cs typeface="+mn-cs"/>
              </a:rPr>
              <a:t>Deisenroth</a:t>
            </a:r>
            <a:r>
              <a:rPr kumimoji="1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tique Olive" pitchFamily="34" charset="0"/>
                <a:ea typeface="新細明體" panose="02020500000000000000" pitchFamily="18" charset="-120"/>
                <a:cs typeface="+mn-cs"/>
              </a:rPr>
              <a:t>, et al., Mathematics for machine learning, 2019, Cambridge University Press.</a:t>
            </a:r>
            <a:endParaRPr kumimoji="1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tique Olive" pitchFamily="34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38EBCA-4807-42A8-AEA8-991E28954F05}"/>
              </a:ext>
            </a:extLst>
          </p:cNvPr>
          <p:cNvGrpSpPr/>
          <p:nvPr/>
        </p:nvGrpSpPr>
        <p:grpSpPr>
          <a:xfrm>
            <a:off x="10641547" y="104517"/>
            <a:ext cx="1445797" cy="2727537"/>
            <a:chOff x="10069263" y="2418621"/>
            <a:chExt cx="1445797" cy="272753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9A4C08E-97AD-4EC8-8B18-EF1D45970EE2}"/>
                </a:ext>
              </a:extLst>
            </p:cNvPr>
            <p:cNvSpPr/>
            <p:nvPr/>
          </p:nvSpPr>
          <p:spPr bwMode="auto">
            <a:xfrm>
              <a:off x="10069263" y="2418621"/>
              <a:ext cx="1445797" cy="2727537"/>
            </a:xfrm>
            <a:prstGeom prst="rect">
              <a:avLst/>
            </a:prstGeom>
            <a:solidFill>
              <a:srgbClr val="93FF93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人工智慧</a:t>
              </a: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ED9962C5-D1C8-4A40-B952-6B2051831CE0}"/>
                </a:ext>
              </a:extLst>
            </p:cNvPr>
            <p:cNvGrpSpPr/>
            <p:nvPr/>
          </p:nvGrpSpPr>
          <p:grpSpPr>
            <a:xfrm>
              <a:off x="10145638" y="2961777"/>
              <a:ext cx="1264484" cy="1620855"/>
              <a:chOff x="651164" y="240800"/>
              <a:chExt cx="1496611" cy="226111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3F43839-9092-4636-8E76-F0296D485BB2}"/>
                  </a:ext>
                </a:extLst>
              </p:cNvPr>
              <p:cNvSpPr/>
              <p:nvPr/>
            </p:nvSpPr>
            <p:spPr bwMode="auto">
              <a:xfrm>
                <a:off x="651164" y="240800"/>
                <a:ext cx="1496611" cy="226111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機器學習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534A8F3-1A4B-4F67-BCC5-73577E65F38F}"/>
                  </a:ext>
                </a:extLst>
              </p:cNvPr>
              <p:cNvSpPr/>
              <p:nvPr/>
            </p:nvSpPr>
            <p:spPr bwMode="auto">
              <a:xfrm>
                <a:off x="769747" y="922246"/>
                <a:ext cx="1256866" cy="844265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深度學習</a:t>
                </a: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9804E15-C39A-483D-B410-99D603E750E1}"/>
                </a:ext>
              </a:extLst>
            </p:cNvPr>
            <p:cNvSpPr/>
            <p:nvPr/>
          </p:nvSpPr>
          <p:spPr bwMode="auto">
            <a:xfrm>
              <a:off x="10247535" y="4239314"/>
              <a:ext cx="1215752" cy="810540"/>
            </a:xfrm>
            <a:prstGeom prst="rect">
              <a:avLst/>
            </a:prstGeom>
            <a:solidFill>
              <a:srgbClr val="FF3399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資料探勘</a:t>
              </a:r>
              <a:endParaRPr kumimoji="1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數據分析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818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IDS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RC 16-9" id="{442832CB-0774-4154-8125-D711015104F3}" vid="{34D92E94-1E10-4105-A3DA-1BE602B14521}"/>
    </a:ext>
  </a:extLst>
</a:theme>
</file>

<file path=ppt/theme/theme3.xml><?xml version="1.0" encoding="utf-8"?>
<a:theme xmlns:a="http://schemas.openxmlformats.org/drawingml/2006/main" name="6_IDS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A1BC1E9B-888B-4B7E-8FDB-F596CD90307B}" vid="{40A7645A-92C4-47CD-9C16-9D0947B989A8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6228</TotalTime>
  <Words>1239</Words>
  <Application>Microsoft Office PowerPoint</Application>
  <PresentationFormat>寬螢幕</PresentationFormat>
  <Paragraphs>260</Paragraphs>
  <Slides>30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30</vt:i4>
      </vt:variant>
    </vt:vector>
  </HeadingPairs>
  <TitlesOfParts>
    <vt:vector size="46" baseType="lpstr">
      <vt:lpstr>Antique Olive</vt:lpstr>
      <vt:lpstr>Arial Unicode MS</vt:lpstr>
      <vt:lpstr>微軟正黑體</vt:lpstr>
      <vt:lpstr>新細明體</vt:lpstr>
      <vt:lpstr>Arial</vt:lpstr>
      <vt:lpstr>Calibri</vt:lpstr>
      <vt:lpstr>Cambria Math</vt:lpstr>
      <vt:lpstr>Palatino Linotype</vt:lpstr>
      <vt:lpstr>Symbol</vt:lpstr>
      <vt:lpstr>Times New Roman</vt:lpstr>
      <vt:lpstr>Tw Cen MT</vt:lpstr>
      <vt:lpstr>Wingdings</vt:lpstr>
      <vt:lpstr>Wingdings 2</vt:lpstr>
      <vt:lpstr>Median</vt:lpstr>
      <vt:lpstr>5_IDSL</vt:lpstr>
      <vt:lpstr>6_IDSL</vt:lpstr>
      <vt:lpstr>Machine Learning</vt:lpstr>
      <vt:lpstr>Syllabus</vt:lpstr>
      <vt:lpstr>Course Evaluation</vt:lpstr>
      <vt:lpstr>PowerPoint 簡報</vt:lpstr>
      <vt:lpstr>課程目標</vt:lpstr>
      <vt:lpstr>實務很重要！  那理論呢？</vt:lpstr>
      <vt:lpstr>PowerPoint 簡報</vt:lpstr>
      <vt:lpstr>理論讓你站在巨人的肩膀上</vt:lpstr>
      <vt:lpstr>PowerPoint 簡報</vt:lpstr>
      <vt:lpstr>數學及其功用</vt:lpstr>
      <vt:lpstr>Why Linear Algebra and Probability?</vt:lpstr>
      <vt:lpstr>Topics to be covered in this course</vt:lpstr>
      <vt:lpstr>Traditional Machine Learning vs. Deep Learning</vt:lpstr>
      <vt:lpstr>PowerPoint 簡報</vt:lpstr>
      <vt:lpstr>PowerPoint 簡報</vt:lpstr>
      <vt:lpstr>Machine Learning Pipeline</vt:lpstr>
      <vt:lpstr>PowerPoint 簡報</vt:lpstr>
      <vt:lpstr>Deep Learning</vt:lpstr>
      <vt:lpstr>Word Embedding: Word2Vec, FastText, GloVe</vt:lpstr>
      <vt:lpstr>Dimensionality Reduction</vt:lpstr>
      <vt:lpstr>PowerPoint 簡報</vt:lpstr>
      <vt:lpstr>Reinforcement Learning</vt:lpstr>
      <vt:lpstr>Applications of RL</vt:lpstr>
      <vt:lpstr>Reinforcement Learning</vt:lpstr>
      <vt:lpstr>PowerPoint 簡報</vt:lpstr>
      <vt:lpstr>修課同學的課程心得與建議</vt:lpstr>
      <vt:lpstr>Resources for Code and Programming</vt:lpstr>
      <vt:lpstr>Resources: Code, Websites, Datasets, and Books</vt:lpstr>
      <vt:lpstr>Resources: Journals</vt:lpstr>
      <vt:lpstr>Resources: Conferences</vt:lpstr>
    </vt:vector>
  </TitlesOfParts>
  <Company>BOGAZICI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ethem</dc:creator>
  <cp:lastModifiedBy>中川 許</cp:lastModifiedBy>
  <cp:revision>441</cp:revision>
  <dcterms:created xsi:type="dcterms:W3CDTF">2005-01-24T14:46:28Z</dcterms:created>
  <dcterms:modified xsi:type="dcterms:W3CDTF">2025-02-18T03:08:03Z</dcterms:modified>
</cp:coreProperties>
</file>